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9"/>
  </p:notesMasterIdLst>
  <p:sldIdLst>
    <p:sldId id="278" r:id="rId5"/>
    <p:sldId id="282" r:id="rId6"/>
    <p:sldId id="281" r:id="rId7"/>
    <p:sldId id="280" r:id="rId8"/>
    <p:sldId id="283" r:id="rId9"/>
    <p:sldId id="262" r:id="rId10"/>
    <p:sldId id="261" r:id="rId11"/>
    <p:sldId id="266" r:id="rId12"/>
    <p:sldId id="260" r:id="rId13"/>
    <p:sldId id="259" r:id="rId14"/>
    <p:sldId id="265" r:id="rId15"/>
    <p:sldId id="257" r:id="rId16"/>
    <p:sldId id="258" r:id="rId17"/>
    <p:sldId id="256" r:id="rId18"/>
  </p:sldIdLst>
  <p:sldSz cx="12192000" cy="6858000"/>
  <p:notesSz cx="6858000" cy="9144000"/>
  <p:embeddedFontLst>
    <p:embeddedFont>
      <p:font typeface="Assistant" pitchFamily="2" charset="-79"/>
      <p:regular r:id="rId20"/>
      <p:bold r:id="rId21"/>
    </p:embeddedFont>
    <p:embeddedFont>
      <p:font typeface="Nunito" pitchFamily="2"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737"/>
  </p:normalViewPr>
  <p:slideViewPr>
    <p:cSldViewPr snapToGrid="0">
      <p:cViewPr varScale="1">
        <p:scale>
          <a:sx n="90" d="100"/>
          <a:sy n="90" d="100"/>
        </p:scale>
        <p:origin x="33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here to the collaborative document</a:t>
            </a:r>
            <a:endParaRPr lang="en-NL" dirty="0"/>
          </a:p>
        </p:txBody>
      </p:sp>
      <p:sp>
        <p:nvSpPr>
          <p:cNvPr id="4" name="Slide Number Placeholder 3"/>
          <p:cNvSpPr>
            <a:spLocks noGrp="1"/>
          </p:cNvSpPr>
          <p:nvPr>
            <p:ph type="sldNum" sz="quarter" idx="5"/>
          </p:nvPr>
        </p:nvSpPr>
        <p:spPr/>
        <p:txBody>
          <a:bodyPr/>
          <a:lstStyle/>
          <a:p>
            <a:fld id="{CC9EAA72-94C8-4A5B-B7CB-201B6AF0E6DF}" type="slidenum">
              <a:rPr lang="en-US" smtClean="0"/>
              <a:t>4</a:t>
            </a:fld>
            <a:endParaRPr lang="en-US"/>
          </a:p>
        </p:txBody>
      </p:sp>
    </p:spTree>
    <p:extLst>
      <p:ext uri="{BB962C8B-B14F-4D97-AF65-F5344CB8AC3E}">
        <p14:creationId xmlns:p14="http://schemas.microsoft.com/office/powerpoint/2010/main" val="3655332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6A4A5-BF54-09E3-7C93-6A5698DCB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DA78C-7346-F427-5DAD-AB8CB24C5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00103-3C88-CE89-BEAA-2B4D4E9C88C4}"/>
              </a:ext>
            </a:extLst>
          </p:cNvPr>
          <p:cNvSpPr>
            <a:spLocks noGrp="1"/>
          </p:cNvSpPr>
          <p:nvPr>
            <p:ph type="body" idx="1"/>
          </p:nvPr>
        </p:nvSpPr>
        <p:spPr/>
        <p:txBody>
          <a:bodyPr/>
          <a:lstStyle/>
          <a:p>
            <a:r>
              <a:rPr lang="en-US" dirty="0"/>
              <a:t>Switch here to the collaborative document</a:t>
            </a:r>
            <a:endParaRPr lang="en-NL" dirty="0"/>
          </a:p>
        </p:txBody>
      </p:sp>
      <p:sp>
        <p:nvSpPr>
          <p:cNvPr id="4" name="Slide Number Placeholder 3">
            <a:extLst>
              <a:ext uri="{FF2B5EF4-FFF2-40B4-BE49-F238E27FC236}">
                <a16:creationId xmlns:a16="http://schemas.microsoft.com/office/drawing/2014/main" id="{E554D5BB-1DB5-EA73-C112-1183EEA3C1B4}"/>
              </a:ext>
            </a:extLst>
          </p:cNvPr>
          <p:cNvSpPr>
            <a:spLocks noGrp="1"/>
          </p:cNvSpPr>
          <p:nvPr>
            <p:ph type="sldNum" sz="quarter" idx="5"/>
          </p:nvPr>
        </p:nvSpPr>
        <p:spPr/>
        <p:txBody>
          <a:bodyPr/>
          <a:lstStyle/>
          <a:p>
            <a:fld id="{CC9EAA72-94C8-4A5B-B7CB-201B6AF0E6DF}" type="slidenum">
              <a:rPr lang="en-US" smtClean="0"/>
              <a:t>5</a:t>
            </a:fld>
            <a:endParaRPr lang="en-US"/>
          </a:p>
        </p:txBody>
      </p:sp>
    </p:spTree>
    <p:extLst>
      <p:ext uri="{BB962C8B-B14F-4D97-AF65-F5344CB8AC3E}">
        <p14:creationId xmlns:p14="http://schemas.microsoft.com/office/powerpoint/2010/main" val="2416409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3/8/2024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mailto:info@nl-rse.org"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5.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12.png"/><Relationship Id="rId16"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5" Type="http://schemas.openxmlformats.org/officeDocument/2006/relationships/image" Target="../media/image21.png"/><Relationship Id="rId10" Type="http://schemas.openxmlformats.org/officeDocument/2006/relationships/image" Target="../media/image37.png"/><Relationship Id="rId4" Type="http://schemas.openxmlformats.org/officeDocument/2006/relationships/image" Target="../media/image13.png"/><Relationship Id="rId9" Type="http://schemas.openxmlformats.org/officeDocument/2006/relationships/image" Target="../media/image36.sv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2072033"/>
            <a:ext cx="9144000" cy="2387600"/>
          </a:xfrm>
        </p:spPr>
        <p:txBody>
          <a:bodyPr/>
          <a:lstStyle/>
          <a:p>
            <a:br>
              <a:rPr lang="en-US" sz="4000" dirty="0"/>
            </a:br>
            <a:r>
              <a:rPr lang="en-US" sz="4000" dirty="0"/>
              <a:t>Image processing w/ Python:</a:t>
            </a:r>
            <a:br>
              <a:rPr lang="en-US" sz="4000" dirty="0"/>
            </a:br>
            <a:r>
              <a:rPr lang="en-US" sz="5400" dirty="0"/>
              <a:t>Welcome</a:t>
            </a:r>
            <a:br>
              <a:rPr lang="en-US" sz="5400" dirty="0"/>
            </a:br>
            <a:br>
              <a:rPr lang="en-US" sz="4000" dirty="0"/>
            </a:br>
            <a:r>
              <a:rPr lang="en-US" sz="3200" b="0" dirty="0"/>
              <a:t> </a:t>
            </a:r>
            <a:r>
              <a:rPr lang="en-US" sz="2000" b="0" dirty="0">
                <a:latin typeface="+mn-lt"/>
              </a:rPr>
              <a:t>Candace Makeda Moore, </a:t>
            </a:r>
            <a:r>
              <a:rPr lang="en-US" sz="2000" b="0" dirty="0" err="1">
                <a:latin typeface="+mn-lt"/>
              </a:rPr>
              <a:t>Jaro</a:t>
            </a:r>
            <a:r>
              <a:rPr lang="en-US" sz="2000" b="0" dirty="0">
                <a:latin typeface="+mn-lt"/>
              </a:rPr>
              <a:t> </a:t>
            </a:r>
            <a:r>
              <a:rPr lang="en-US" sz="2000" b="0" dirty="0" err="1">
                <a:latin typeface="+mn-lt"/>
              </a:rPr>
              <a:t>Camphuijsen</a:t>
            </a:r>
            <a:r>
              <a:rPr lang="en-US" sz="2000" b="0" dirty="0">
                <a:latin typeface="+mn-lt"/>
              </a:rPr>
              <a:t>, Giulia </a:t>
            </a:r>
            <a:r>
              <a:rPr lang="en-US" sz="2000" b="0" dirty="0" err="1">
                <a:latin typeface="+mn-lt"/>
              </a:rPr>
              <a:t>Crocioni</a:t>
            </a:r>
            <a:r>
              <a:rPr lang="en-US" sz="2000" b="0" dirty="0">
                <a:latin typeface="+mn-lt"/>
              </a:rPr>
              <a:t>, Thijs </a:t>
            </a:r>
            <a:r>
              <a:rPr lang="en-US" sz="2000" b="0" dirty="0" err="1">
                <a:latin typeface="+mn-lt"/>
              </a:rPr>
              <a:t>Vroegh</a:t>
            </a:r>
            <a:endParaRPr lang="en-US" sz="2000" b="0" dirty="0">
              <a:latin typeface="+mn-lt"/>
            </a:endParaRP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7954" y="-55216"/>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984382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dirty="0">
                <a:effectLst/>
                <a:latin typeface="Assistant"/>
                <a:cs typeface="Assistant"/>
              </a:rPr>
              <a:t>Our Digital Skills Workshops are </a:t>
            </a:r>
            <a:r>
              <a:rPr lang="en-GB" sz="2000" dirty="0">
                <a:solidFill>
                  <a:srgbClr val="F0A944"/>
                </a:solidFill>
                <a:effectLst/>
                <a:latin typeface="Assistant"/>
                <a:cs typeface="Assistant"/>
              </a:rPr>
              <a:t> open to researchers in the Netherlands</a:t>
            </a:r>
            <a:r>
              <a:rPr lang="en-GB" sz="2000" b="0" dirty="0">
                <a:effectLst/>
                <a:latin typeface="Assistant"/>
                <a:cs typeface="Assistant"/>
              </a:rPr>
              <a:t>.</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r>
              <a:rPr lang="en-GB" sz="2000" b="0" dirty="0">
                <a:effectLst/>
                <a:latin typeface="Assistant"/>
                <a:cs typeface="Assistant"/>
              </a:rPr>
              <a:t>We also </a:t>
            </a:r>
            <a:r>
              <a:rPr lang="en-GB" sz="2000" b="0" dirty="0">
                <a:latin typeface="Assistant"/>
                <a:cs typeface="Assistant"/>
              </a:rPr>
              <a:t>offer paid options of standard and custom</a:t>
            </a:r>
            <a:r>
              <a:rPr lang="en-GB" sz="2000" b="0" dirty="0">
                <a:effectLst/>
                <a:latin typeface="Assistant"/>
                <a:cs typeface="Assistant"/>
              </a:rPr>
              <a:t> workshops dedicated to your organisation. To learn more, contact:</a:t>
            </a:r>
            <a:br>
              <a:rPr lang="en-GB" sz="2000" b="0" dirty="0">
                <a:effectLst/>
                <a:latin typeface="Assistant" pitchFamily="2" charset="-79"/>
                <a:cs typeface="Assistant" pitchFamily="2" charset="-79"/>
              </a:rPr>
            </a:br>
            <a:r>
              <a:rPr lang="en-GB" sz="2000" b="0" dirty="0">
                <a:effectLst/>
                <a:latin typeface="Assistant"/>
                <a:cs typeface="Assistant"/>
              </a:rPr>
              <a:t>	</a:t>
            </a:r>
            <a:r>
              <a:rPr lang="en-GB" sz="2000" b="0" dirty="0">
                <a:solidFill>
                  <a:srgbClr val="00ADDC"/>
                </a:solidFill>
                <a:effectLst/>
                <a:latin typeface="Assistant"/>
                <a:cs typeface="Assistant"/>
              </a:rPr>
              <a:t>training@esciencecenter.nl</a:t>
            </a:r>
            <a:br>
              <a:rPr lang="en-GB" sz="2000" b="0" dirty="0">
                <a:effectLst/>
                <a:latin typeface="Assistant" pitchFamily="2" charset="-79"/>
                <a:cs typeface="Assistant" pitchFamily="2" charset="-79"/>
              </a:rPr>
            </a:br>
            <a:br>
              <a:rPr lang="en-GB" sz="2000" b="0" dirty="0">
                <a:effectLst/>
                <a:latin typeface="Assistant" pitchFamily="2" charset="-79"/>
                <a:cs typeface="Assistant" pitchFamily="2" charset="-79"/>
              </a:rPr>
            </a:br>
            <a:endParaRPr lang="en-GB" sz="2000" b="0" dirty="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dirty="0"/>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a:t>All material that we use is open-source and available online</a:t>
            </a:r>
          </a:p>
          <a:p>
            <a:r>
              <a:rPr lang="en-NL"/>
              <a:t>We can help you setup workshops, contact </a:t>
            </a:r>
            <a:r>
              <a:rPr lang="en-NL">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dirty="0">
                <a:solidFill>
                  <a:srgbClr val="000000"/>
                </a:solidFill>
              </a:rPr>
              <a:t>Become part of the eScience </a:t>
            </a:r>
            <a:r>
              <a:rPr lang="en-GB" sz="1800" b="1" dirty="0" err="1">
                <a:solidFill>
                  <a:srgbClr val="000000"/>
                </a:solidFill>
              </a:rPr>
              <a:t>Center</a:t>
            </a:r>
            <a:r>
              <a:rPr lang="en-GB" sz="1800" b="1" dirty="0">
                <a:solidFill>
                  <a:srgbClr val="000000"/>
                </a:solidFill>
              </a:rPr>
              <a:t> community </a:t>
            </a:r>
            <a:r>
              <a:rPr lang="en-GB" sz="1800" dirty="0">
                <a:solidFill>
                  <a:srgbClr val="000000"/>
                </a:solidFill>
              </a:rPr>
              <a:t>and meet with other Fellows: passionate advocates of research software (3 times a year)</a:t>
            </a:r>
          </a:p>
          <a:p>
            <a:r>
              <a:rPr lang="en-GB" sz="1800" b="1" dirty="0">
                <a:solidFill>
                  <a:srgbClr val="000000"/>
                </a:solidFill>
              </a:rPr>
              <a:t>Open to researchers and research software enthusiasts </a:t>
            </a:r>
            <a:r>
              <a:rPr lang="en-GB" sz="1800" dirty="0">
                <a:solidFill>
                  <a:srgbClr val="000000"/>
                </a:solidFill>
              </a:rPr>
              <a:t>from all disciplines</a:t>
            </a:r>
          </a:p>
          <a:p>
            <a:r>
              <a:rPr lang="en-GB" sz="1800" b="1" dirty="0">
                <a:solidFill>
                  <a:srgbClr val="000000"/>
                </a:solidFill>
              </a:rPr>
              <a:t>Receive training, budget and consultancy </a:t>
            </a:r>
            <a:r>
              <a:rPr lang="en-GB" sz="1800" dirty="0">
                <a:solidFill>
                  <a:srgbClr val="000000"/>
                </a:solidFill>
              </a:rPr>
              <a:t>from eScience </a:t>
            </a:r>
            <a:r>
              <a:rPr lang="en-GB" sz="1800" dirty="0" err="1">
                <a:solidFill>
                  <a:srgbClr val="000000"/>
                </a:solidFill>
              </a:rPr>
              <a:t>Center</a:t>
            </a:r>
            <a:r>
              <a:rPr lang="en-GB" sz="1800" dirty="0">
                <a:solidFill>
                  <a:srgbClr val="000000"/>
                </a:solidFill>
              </a:rPr>
              <a:t> employees on improving awareness and community efforts around research software</a:t>
            </a:r>
          </a:p>
          <a:p>
            <a:r>
              <a:rPr lang="en-GB" sz="1800" b="1" dirty="0">
                <a:solidFill>
                  <a:srgbClr val="000000"/>
                </a:solidFill>
              </a:rPr>
              <a:t>Timeline</a:t>
            </a:r>
            <a:r>
              <a:rPr lang="en-GB" sz="1800" dirty="0">
                <a:solidFill>
                  <a:srgbClr val="000000"/>
                </a:solidFill>
              </a:rPr>
              <a:t>:</a:t>
            </a:r>
          </a:p>
          <a:p>
            <a:pPr marL="742950" lvl="1" indent="-285750"/>
            <a:r>
              <a:rPr lang="en-GB" sz="2000" b="1" dirty="0">
                <a:solidFill>
                  <a:srgbClr val="000000"/>
                </a:solidFill>
              </a:rPr>
              <a:t>11 April: Deadline project proposal</a:t>
            </a:r>
          </a:p>
          <a:p>
            <a:pPr marL="742950" lvl="1" indent="-285750"/>
            <a:r>
              <a:rPr lang="en-GB" sz="2000" b="1" dirty="0">
                <a:solidFill>
                  <a:srgbClr val="000000"/>
                </a:solidFill>
              </a:rPr>
              <a:t>Early May: Interviews</a:t>
            </a:r>
          </a:p>
          <a:p>
            <a:pPr marL="742950" lvl="1" indent="-285750"/>
            <a:r>
              <a:rPr lang="en-GB" sz="2000" b="1" dirty="0">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8228" y="3187989"/>
            <a:ext cx="1474839" cy="1480834"/>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6942667" y="4886853"/>
            <a:ext cx="3917472" cy="1200329"/>
          </a:xfrm>
          <a:prstGeom prst="rect">
            <a:avLst/>
          </a:prstGeom>
          <a:noFill/>
        </p:spPr>
        <p:txBody>
          <a:bodyPr wrap="square" lIns="91440" tIns="45720" rIns="91440" bIns="45720" anchor="t">
            <a:spAutoFit/>
          </a:bodyPr>
          <a:lstStyle/>
          <a:p>
            <a:r>
              <a:rPr lang="en-GB" sz="2400" dirty="0">
                <a:solidFill>
                  <a:schemeClr val="accent1"/>
                </a:solidFill>
              </a:rPr>
              <a:t>Website: </a:t>
            </a:r>
            <a:r>
              <a:rPr lang="en-GB" sz="2400" dirty="0">
                <a:solidFill>
                  <a:schemeClr val="accent1"/>
                </a:solidFill>
                <a:hlinkClick r:id="rId3">
                  <a:extLst>
                    <a:ext uri="{A12FA001-AC4F-418D-AE19-62706E023703}">
                      <ahyp:hlinkClr xmlns:ahyp="http://schemas.microsoft.com/office/drawing/2018/hyperlinkcolor" val="tx"/>
                    </a:ext>
                  </a:extLst>
                </a:hlinkClick>
              </a:rPr>
              <a:t>https://nl-rse.org/</a:t>
            </a:r>
            <a:r>
              <a:rPr lang="en-GB" sz="2400" dirty="0">
                <a:solidFill>
                  <a:schemeClr val="accent1"/>
                </a:solidFill>
              </a:rPr>
              <a:t> </a:t>
            </a:r>
            <a:endParaRPr lang="en-GB" sz="2400" dirty="0">
              <a:solidFill>
                <a:schemeClr val="accent1"/>
              </a:solidFill>
              <a:cs typeface="Assistant"/>
            </a:endParaRPr>
          </a:p>
          <a:p>
            <a:r>
              <a:rPr lang="en-GB" sz="2400" dirty="0">
                <a:solidFill>
                  <a:schemeClr val="accent1"/>
                </a:solidFill>
              </a:rPr>
              <a:t>Email: </a:t>
            </a:r>
            <a:r>
              <a:rPr lang="en-GB" sz="2400" dirty="0">
                <a:solidFill>
                  <a:schemeClr val="accent1"/>
                </a:solidFill>
                <a:hlinkClick r:id="rId4">
                  <a:extLst>
                    <a:ext uri="{A12FA001-AC4F-418D-AE19-62706E023703}">
                      <ahyp:hlinkClr xmlns:ahyp="http://schemas.microsoft.com/office/drawing/2018/hyperlinkcolor" val="tx"/>
                    </a:ext>
                  </a:extLst>
                </a:hlinkClick>
              </a:rPr>
              <a:t>info@nl-rse.org</a:t>
            </a:r>
            <a:endParaRPr lang="en-GB" sz="2400" dirty="0">
              <a:solidFill>
                <a:schemeClr val="accent1"/>
              </a:solidFill>
              <a:cs typeface="Assistant"/>
            </a:endParaRPr>
          </a:p>
          <a:p>
            <a:r>
              <a:rPr lang="en-GB" sz="2400" dirty="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6341534" y="1524000"/>
            <a:ext cx="5156200" cy="1938992"/>
          </a:xfrm>
          <a:prstGeom prst="rect">
            <a:avLst/>
          </a:prstGeom>
          <a:noFill/>
        </p:spPr>
        <p:txBody>
          <a:bodyPr wrap="square" lIns="91440" tIns="45720" rIns="91440" bIns="45720" rtlCol="0" anchor="t">
            <a:spAutoFit/>
          </a:bodyPr>
          <a:lstStyle/>
          <a:p>
            <a:r>
              <a:rPr lang="en-GB" sz="2000" b="0" i="0" dirty="0">
                <a:effectLst/>
                <a:latin typeface="Assistant"/>
                <a:cs typeface="Assistant"/>
              </a:rPr>
              <a:t>NL-RSE brings together people creating research software from Dutch universities, knowledge institutes, and other organizations to share knowledge, to organize meetings, and raise awareness for the scientific recognition of research software.</a:t>
            </a:r>
            <a:endParaRPr lang="en-NL" sz="2000" dirty="0">
              <a:latin typeface="Assistant"/>
              <a:cs typeface="Assistant"/>
            </a:endParaRPr>
          </a:p>
        </p:txBody>
      </p:sp>
      <p:sp>
        <p:nvSpPr>
          <p:cNvPr id="2" name="Title 1">
            <a:extLst>
              <a:ext uri="{FF2B5EF4-FFF2-40B4-BE49-F238E27FC236}">
                <a16:creationId xmlns:a16="http://schemas.microsoft.com/office/drawing/2014/main" id="{1D8F6161-558A-5B6C-2C36-C8A05A9724C1}"/>
              </a:ext>
            </a:extLst>
          </p:cNvPr>
          <p:cNvSpPr txBox="1">
            <a:spLocks/>
          </p:cNvSpPr>
          <p:nvPr/>
        </p:nvSpPr>
        <p:spPr>
          <a:xfrm>
            <a:off x="2023532" y="110068"/>
            <a:ext cx="8119535" cy="10837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3200" dirty="0" err="1">
                <a:latin typeface="+mn-lt"/>
              </a:rPr>
              <a:t>NleSC</a:t>
            </a:r>
            <a:r>
              <a:rPr lang="en-US" sz="3200" dirty="0">
                <a:latin typeface="+mn-lt"/>
              </a:rPr>
              <a:t>: a hub in the research community</a:t>
            </a:r>
            <a:endParaRPr lang="en-NL" sz="3200" dirty="0">
              <a:latin typeface="+mn-lt"/>
            </a:endParaRPr>
          </a:p>
        </p:txBody>
      </p:sp>
      <p:sp>
        <p:nvSpPr>
          <p:cNvPr id="3" name="TextBox 2">
            <a:extLst>
              <a:ext uri="{FF2B5EF4-FFF2-40B4-BE49-F238E27FC236}">
                <a16:creationId xmlns:a16="http://schemas.microsoft.com/office/drawing/2014/main" id="{0E5B19A4-99D5-E3E1-ABB9-8E72FCB46E39}"/>
              </a:ext>
            </a:extLst>
          </p:cNvPr>
          <p:cNvSpPr txBox="1"/>
          <p:nvPr/>
        </p:nvSpPr>
        <p:spPr>
          <a:xfrm>
            <a:off x="465669" y="1593644"/>
            <a:ext cx="4487336" cy="1477328"/>
          </a:xfrm>
          <a:prstGeom prst="rect">
            <a:avLst/>
          </a:prstGeom>
          <a:noFill/>
        </p:spPr>
        <p:txBody>
          <a:bodyPr wrap="square" rtlCol="0">
            <a:spAutoFit/>
          </a:bodyPr>
          <a:lstStyle/>
          <a:p>
            <a:pPr algn="l"/>
            <a:r>
              <a:rPr lang="en-US" b="0" i="0" dirty="0">
                <a:solidFill>
                  <a:srgbClr val="000000"/>
                </a:solidFill>
                <a:effectLst/>
                <a:latin typeface="Nunito" pitchFamily="2" charset="0"/>
              </a:rPr>
              <a:t>The Research Software Directory:</a:t>
            </a:r>
          </a:p>
          <a:p>
            <a:pPr algn="l">
              <a:buFont typeface="Arial" panose="020B0604020202020204" pitchFamily="34" charset="0"/>
              <a:buChar char="•"/>
            </a:pPr>
            <a:r>
              <a:rPr lang="en-US" b="0" i="0" dirty="0">
                <a:solidFill>
                  <a:srgbClr val="000000"/>
                </a:solidFill>
                <a:effectLst/>
                <a:latin typeface="Nunito" pitchFamily="2" charset="0"/>
              </a:rPr>
              <a:t>Facilitates researchers to find and quickly judge the relevance and quality of research software</a:t>
            </a:r>
          </a:p>
          <a:p>
            <a:endParaRPr lang="en-NL" dirty="0"/>
          </a:p>
        </p:txBody>
      </p:sp>
      <p:pic>
        <p:nvPicPr>
          <p:cNvPr id="2050" name="Picture 2">
            <a:extLst>
              <a:ext uri="{FF2B5EF4-FFF2-40B4-BE49-F238E27FC236}">
                <a16:creationId xmlns:a16="http://schemas.microsoft.com/office/drawing/2014/main" id="{4C45633C-48D0-D0DD-1165-49D08E9B9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433" y="3012002"/>
            <a:ext cx="2930198" cy="1656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F90C4B-1B01-6320-A915-F43526302E9F}"/>
              </a:ext>
            </a:extLst>
          </p:cNvPr>
          <p:cNvSpPr txBox="1"/>
          <p:nvPr/>
        </p:nvSpPr>
        <p:spPr>
          <a:xfrm>
            <a:off x="762000" y="4886852"/>
            <a:ext cx="5808133" cy="830997"/>
          </a:xfrm>
          <a:prstGeom prst="rect">
            <a:avLst/>
          </a:prstGeom>
          <a:noFill/>
        </p:spPr>
        <p:txBody>
          <a:bodyPr wrap="square" lIns="91440" tIns="45720" rIns="91440" bIns="45720" anchor="t">
            <a:spAutoFit/>
          </a:bodyPr>
          <a:lstStyle/>
          <a:p>
            <a:r>
              <a:rPr lang="en-GB" sz="2400" dirty="0">
                <a:solidFill>
                  <a:schemeClr val="accent1"/>
                </a:solidFill>
              </a:rPr>
              <a:t>Website: </a:t>
            </a:r>
            <a:r>
              <a:rPr lang="en-US" sz="2400" dirty="0">
                <a:solidFill>
                  <a:srgbClr val="00B0F0"/>
                </a:solidFill>
              </a:rPr>
              <a:t> research-software-directory.org</a:t>
            </a:r>
            <a:r>
              <a:rPr lang="en-GB" sz="2400" dirty="0">
                <a:solidFill>
                  <a:schemeClr val="accent1"/>
                </a:solidFill>
              </a:rPr>
              <a:t> </a:t>
            </a:r>
            <a:endParaRPr lang="en-GB" sz="2400" dirty="0">
              <a:solidFill>
                <a:schemeClr val="accent1"/>
              </a:solidFill>
              <a:cs typeface="Assistant"/>
            </a:endParaRPr>
          </a:p>
          <a:p>
            <a:endParaRPr lang="en-GB" sz="2400" dirty="0">
              <a:solidFill>
                <a:schemeClr val="accent1"/>
              </a:solidFill>
            </a:endParaRPr>
          </a:p>
        </p:txBody>
      </p:sp>
      <p:sp>
        <p:nvSpPr>
          <p:cNvPr id="8" name="TextBox 7">
            <a:extLst>
              <a:ext uri="{FF2B5EF4-FFF2-40B4-BE49-F238E27FC236}">
                <a16:creationId xmlns:a16="http://schemas.microsoft.com/office/drawing/2014/main" id="{265CB1D3-806A-B08F-7F5C-9D54DEB0BE23}"/>
              </a:ext>
            </a:extLst>
          </p:cNvPr>
          <p:cNvSpPr txBox="1"/>
          <p:nvPr/>
        </p:nvSpPr>
        <p:spPr>
          <a:xfrm>
            <a:off x="1617133" y="6332812"/>
            <a:ext cx="7079182" cy="461665"/>
          </a:xfrm>
          <a:prstGeom prst="rect">
            <a:avLst/>
          </a:prstGeom>
          <a:noFill/>
        </p:spPr>
        <p:txBody>
          <a:bodyPr wrap="none" rtlCol="0">
            <a:spAutoFit/>
          </a:bodyPr>
          <a:lstStyle/>
          <a:p>
            <a:r>
              <a:rPr lang="en-US" sz="2400" dirty="0"/>
              <a:t>And, of course, grants for research in many disciplines!</a:t>
            </a:r>
            <a:endParaRPr lang="en-NL" sz="2400" dirty="0"/>
          </a:p>
        </p:txBody>
      </p:sp>
    </p:spTree>
    <p:extLst>
      <p:ext uri="{BB962C8B-B14F-4D97-AF65-F5344CB8AC3E}">
        <p14:creationId xmlns:p14="http://schemas.microsoft.com/office/powerpoint/2010/main" val="1310200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https</a:t>
            </a:r>
            <a:r>
              <a:rPr lang="nl-NL" dirty="0"/>
              <a:t>://</a:t>
            </a:r>
            <a:r>
              <a:rPr lang="nl-NL" dirty="0" err="1"/>
              <a:t>www.esciencecenter.nl</a:t>
            </a:r>
            <a:r>
              <a:rPr lang="nl-NL" dirty="0"/>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training@esciencecenter.nl</a:t>
            </a:r>
            <a:endParaRPr lang="nl-NL" dirty="0"/>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4B53A-589F-DAD7-36AA-503AEB6AE0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A045E54-1D87-CA7F-C95C-B7406B74D0F3}"/>
              </a:ext>
            </a:extLst>
          </p:cNvPr>
          <p:cNvSpPr>
            <a:spLocks noGrp="1"/>
          </p:cNvSpPr>
          <p:nvPr>
            <p:ph type="ctrTitle"/>
          </p:nvPr>
        </p:nvSpPr>
        <p:spPr>
          <a:xfrm>
            <a:off x="2497666" y="1513712"/>
            <a:ext cx="7120467" cy="2387600"/>
          </a:xfrm>
        </p:spPr>
        <p:txBody>
          <a:bodyPr/>
          <a:lstStyle/>
          <a:p>
            <a:br>
              <a:rPr lang="en-US" sz="4000" dirty="0"/>
            </a:br>
            <a:r>
              <a:rPr lang="en-US" sz="4000" dirty="0"/>
              <a:t>Image processing w/ Python:</a:t>
            </a:r>
            <a:br>
              <a:rPr lang="en-US" sz="4000" dirty="0"/>
            </a:br>
            <a:r>
              <a:rPr lang="en-US" sz="1600" b="0" i="0" dirty="0">
                <a:solidFill>
                  <a:srgbClr val="000000"/>
                </a:solidFill>
                <a:effectLst/>
                <a:latin typeface="Times New Roman" panose="02020603050405020304" pitchFamily="18" charset="0"/>
              </a:rPr>
              <a:t>We will teach you some basic skills that will let you deal with images through code. This is only a start! I encourage you to apply what you learn to your own work, and learn as you encounter real-world problems. </a:t>
            </a:r>
            <a:endParaRPr lang="en-US" sz="2000" b="0" dirty="0">
              <a:latin typeface="+mn-lt"/>
            </a:endParaRPr>
          </a:p>
        </p:txBody>
      </p:sp>
      <p:pic>
        <p:nvPicPr>
          <p:cNvPr id="7" name="Afbeelding 6">
            <a:extLst>
              <a:ext uri="{FF2B5EF4-FFF2-40B4-BE49-F238E27FC236}">
                <a16:creationId xmlns:a16="http://schemas.microsoft.com/office/drawing/2014/main" id="{405838FA-98E2-F0E1-8CF1-863140E10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7954" y="-55216"/>
            <a:ext cx="4071978" cy="4238625"/>
          </a:xfrm>
          <a:prstGeom prst="rect">
            <a:avLst/>
          </a:prstGeom>
        </p:spPr>
      </p:pic>
      <p:pic>
        <p:nvPicPr>
          <p:cNvPr id="13" name="Afbeelding 12">
            <a:extLst>
              <a:ext uri="{FF2B5EF4-FFF2-40B4-BE49-F238E27FC236}">
                <a16:creationId xmlns:a16="http://schemas.microsoft.com/office/drawing/2014/main" id="{4175DDB0-B937-14D2-DC9D-8AD8AA518A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94F3C383-D841-57FC-C336-F5583FF8DD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81416DAF-2AFD-42A7-2F0F-4816B77F7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AC100DEC-CDC6-AD8B-4BC1-642CFBB318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DE1C783A-D803-F4FB-908F-749EDE4762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799614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8DE992F-3E47-7106-6C3B-301A317413B5}"/>
              </a:ext>
            </a:extLst>
          </p:cNvPr>
          <p:cNvGraphicFramePr>
            <a:graphicFrameLocks noGrp="1"/>
          </p:cNvGraphicFramePr>
          <p:nvPr>
            <p:ph idx="1"/>
            <p:extLst>
              <p:ext uri="{D42A27DB-BD31-4B8C-83A1-F6EECF244321}">
                <p14:modId xmlns:p14="http://schemas.microsoft.com/office/powerpoint/2010/main" val="801875124"/>
              </p:ext>
            </p:extLst>
          </p:nvPr>
        </p:nvGraphicFramePr>
        <p:xfrm>
          <a:off x="6499122" y="1130713"/>
          <a:ext cx="5142272" cy="5515914"/>
        </p:xfrm>
        <a:graphic>
          <a:graphicData uri="http://schemas.openxmlformats.org/drawingml/2006/table">
            <a:tbl>
              <a:tblPr/>
              <a:tblGrid>
                <a:gridCol w="2571136">
                  <a:extLst>
                    <a:ext uri="{9D8B030D-6E8A-4147-A177-3AD203B41FA5}">
                      <a16:colId xmlns:a16="http://schemas.microsoft.com/office/drawing/2014/main" val="3889096469"/>
                    </a:ext>
                  </a:extLst>
                </a:gridCol>
                <a:gridCol w="2571136">
                  <a:extLst>
                    <a:ext uri="{9D8B030D-6E8A-4147-A177-3AD203B41FA5}">
                      <a16:colId xmlns:a16="http://schemas.microsoft.com/office/drawing/2014/main" val="77335431"/>
                    </a:ext>
                  </a:extLst>
                </a:gridCol>
              </a:tblGrid>
              <a:tr h="811383">
                <a:tc>
                  <a:txBody>
                    <a:bodyPr/>
                    <a:lstStyle/>
                    <a:p>
                      <a:r>
                        <a:rPr lang="en-NL" sz="2000" dirty="0"/>
                        <a:t>9:00</a:t>
                      </a:r>
                    </a:p>
                  </a:txBody>
                  <a:tcPr marL="14993" marR="14993" marT="7497" marB="7497" anchor="ctr">
                    <a:lnL>
                      <a:noFill/>
                    </a:lnL>
                    <a:lnR>
                      <a:noFill/>
                    </a:lnR>
                    <a:lnT>
                      <a:noFill/>
                    </a:lnT>
                    <a:lnB>
                      <a:noFill/>
                    </a:lnB>
                    <a:noFill/>
                  </a:tcPr>
                </a:tc>
                <a:tc>
                  <a:txBody>
                    <a:bodyPr/>
                    <a:lstStyle/>
                    <a:p>
                      <a:r>
                        <a:rPr lang="en-US" sz="2000" dirty="0"/>
                        <a:t>Welcome and Introduction + </a:t>
                      </a:r>
                      <a:r>
                        <a:rPr lang="en-US" sz="2000" b="1" i="1" dirty="0"/>
                        <a:t>setup check</a:t>
                      </a:r>
                      <a:r>
                        <a:rPr lang="en-US" sz="2000" dirty="0"/>
                        <a:t> </a:t>
                      </a:r>
                    </a:p>
                  </a:txBody>
                  <a:tcPr marL="14993" marR="14993" marT="7497" marB="7497" anchor="ctr">
                    <a:lnL>
                      <a:noFill/>
                    </a:lnL>
                    <a:lnR>
                      <a:noFill/>
                    </a:lnR>
                    <a:lnT>
                      <a:noFill/>
                    </a:lnT>
                    <a:lnB>
                      <a:noFill/>
                    </a:lnB>
                    <a:noFill/>
                  </a:tcPr>
                </a:tc>
                <a:extLst>
                  <a:ext uri="{0D108BD9-81ED-4DB2-BD59-A6C34878D82A}">
                    <a16:rowId xmlns:a16="http://schemas.microsoft.com/office/drawing/2014/main" val="3543387534"/>
                  </a:ext>
                </a:extLst>
              </a:tr>
              <a:tr h="493959">
                <a:tc>
                  <a:txBody>
                    <a:bodyPr/>
                    <a:lstStyle/>
                    <a:p>
                      <a:r>
                        <a:rPr lang="en-NL" sz="2000" dirty="0"/>
                        <a:t>9:20</a:t>
                      </a:r>
                    </a:p>
                  </a:txBody>
                  <a:tcPr marL="14993" marR="14993" marT="7497" marB="7497" anchor="ctr">
                    <a:lnL>
                      <a:noFill/>
                    </a:lnL>
                    <a:lnR>
                      <a:noFill/>
                    </a:lnR>
                    <a:lnT>
                      <a:noFill/>
                    </a:lnT>
                    <a:lnB>
                      <a:noFill/>
                    </a:lnB>
                    <a:noFill/>
                  </a:tcPr>
                </a:tc>
                <a:tc>
                  <a:txBody>
                    <a:bodyPr/>
                    <a:lstStyle/>
                    <a:p>
                      <a:r>
                        <a:rPr lang="en-US" sz="2000" dirty="0"/>
                        <a:t>Image Basics</a:t>
                      </a:r>
                    </a:p>
                  </a:txBody>
                  <a:tcPr marL="14993" marR="14993" marT="7497" marB="7497" anchor="ctr">
                    <a:lnL>
                      <a:noFill/>
                    </a:lnL>
                    <a:lnR>
                      <a:noFill/>
                    </a:lnR>
                    <a:lnT>
                      <a:noFill/>
                    </a:lnT>
                    <a:lnB>
                      <a:noFill/>
                    </a:lnB>
                    <a:noFill/>
                  </a:tcPr>
                </a:tc>
                <a:extLst>
                  <a:ext uri="{0D108BD9-81ED-4DB2-BD59-A6C34878D82A}">
                    <a16:rowId xmlns:a16="http://schemas.microsoft.com/office/drawing/2014/main" val="3276706005"/>
                  </a:ext>
                </a:extLst>
              </a:tr>
              <a:tr h="811383">
                <a:tc>
                  <a:txBody>
                    <a:bodyPr/>
                    <a:lstStyle/>
                    <a:p>
                      <a:r>
                        <a:rPr lang="en-NL" sz="2000"/>
                        <a:t>9:40</a:t>
                      </a:r>
                    </a:p>
                  </a:txBody>
                  <a:tcPr marL="14993" marR="14993" marT="7497" marB="7497" anchor="ctr">
                    <a:lnL>
                      <a:noFill/>
                    </a:lnL>
                    <a:lnR>
                      <a:noFill/>
                    </a:lnR>
                    <a:lnT>
                      <a:noFill/>
                    </a:lnT>
                    <a:lnB>
                      <a:noFill/>
                    </a:lnB>
                    <a:noFill/>
                  </a:tcPr>
                </a:tc>
                <a:tc>
                  <a:txBody>
                    <a:bodyPr/>
                    <a:lstStyle/>
                    <a:p>
                      <a:r>
                        <a:rPr lang="en-US" sz="2000" dirty="0"/>
                        <a:t>Working with the </a:t>
                      </a:r>
                      <a:r>
                        <a:rPr lang="en-US" sz="2000" dirty="0" err="1"/>
                        <a:t>skimage</a:t>
                      </a:r>
                      <a:r>
                        <a:rPr lang="en-US" sz="2000" dirty="0"/>
                        <a:t> library </a:t>
                      </a:r>
                    </a:p>
                  </a:txBody>
                  <a:tcPr marL="14993" marR="14993" marT="7497" marB="7497" anchor="ctr">
                    <a:lnL>
                      <a:noFill/>
                    </a:lnL>
                    <a:lnR>
                      <a:noFill/>
                    </a:lnR>
                    <a:lnT>
                      <a:noFill/>
                    </a:lnT>
                    <a:lnB>
                      <a:noFill/>
                    </a:lnB>
                    <a:noFill/>
                  </a:tcPr>
                </a:tc>
                <a:extLst>
                  <a:ext uri="{0D108BD9-81ED-4DB2-BD59-A6C34878D82A}">
                    <a16:rowId xmlns:a16="http://schemas.microsoft.com/office/drawing/2014/main" val="1939788921"/>
                  </a:ext>
                </a:extLst>
              </a:tr>
              <a:tr h="493959">
                <a:tc>
                  <a:txBody>
                    <a:bodyPr/>
                    <a:lstStyle/>
                    <a:p>
                      <a:r>
                        <a:rPr lang="en-NL" sz="2000"/>
                        <a:t>10:30</a:t>
                      </a:r>
                    </a:p>
                  </a:txBody>
                  <a:tcPr marL="14993" marR="14993" marT="7497" marB="7497" anchor="ctr">
                    <a:lnL>
                      <a:noFill/>
                    </a:lnL>
                    <a:lnR>
                      <a:noFill/>
                    </a:lnR>
                    <a:lnT>
                      <a:noFill/>
                    </a:lnT>
                    <a:lnB>
                      <a:noFill/>
                    </a:lnB>
                    <a:noFill/>
                  </a:tcPr>
                </a:tc>
                <a:tc>
                  <a:txBody>
                    <a:bodyPr/>
                    <a:lstStyle/>
                    <a:p>
                      <a:r>
                        <a:rPr lang="en-US" sz="2000"/>
                        <a:t>Coffee break</a:t>
                      </a:r>
                    </a:p>
                  </a:txBody>
                  <a:tcPr marL="14993" marR="14993" marT="7497" marB="7497" anchor="ctr">
                    <a:lnL>
                      <a:noFill/>
                    </a:lnL>
                    <a:lnR>
                      <a:noFill/>
                    </a:lnR>
                    <a:lnT>
                      <a:noFill/>
                    </a:lnT>
                    <a:lnB>
                      <a:noFill/>
                    </a:lnB>
                    <a:noFill/>
                  </a:tcPr>
                </a:tc>
                <a:extLst>
                  <a:ext uri="{0D108BD9-81ED-4DB2-BD59-A6C34878D82A}">
                    <a16:rowId xmlns:a16="http://schemas.microsoft.com/office/drawing/2014/main" val="461439038"/>
                  </a:ext>
                </a:extLst>
              </a:tr>
              <a:tr h="493959">
                <a:tc>
                  <a:txBody>
                    <a:bodyPr/>
                    <a:lstStyle/>
                    <a:p>
                      <a:r>
                        <a:rPr lang="en-NL" sz="2000" dirty="0"/>
                        <a:t>10:40</a:t>
                      </a:r>
                    </a:p>
                  </a:txBody>
                  <a:tcPr marL="14993" marR="14993" marT="7497" marB="7497" anchor="ctr">
                    <a:lnL>
                      <a:noFill/>
                    </a:lnL>
                    <a:lnR>
                      <a:noFill/>
                    </a:lnR>
                    <a:lnT>
                      <a:noFill/>
                    </a:lnT>
                    <a:lnB>
                      <a:noFill/>
                    </a:lnB>
                    <a:noFill/>
                  </a:tcPr>
                </a:tc>
                <a:tc>
                  <a:txBody>
                    <a:bodyPr/>
                    <a:lstStyle/>
                    <a:p>
                      <a:r>
                        <a:rPr lang="en-US" sz="2000"/>
                        <a:t>Drawing + </a:t>
                      </a:r>
                    </a:p>
                  </a:txBody>
                  <a:tcPr marL="14993" marR="14993" marT="7497" marB="7497" anchor="ctr">
                    <a:lnL>
                      <a:noFill/>
                    </a:lnL>
                    <a:lnR>
                      <a:noFill/>
                    </a:lnR>
                    <a:lnT>
                      <a:noFill/>
                    </a:lnT>
                    <a:lnB>
                      <a:noFill/>
                    </a:lnB>
                    <a:noFill/>
                  </a:tcPr>
                </a:tc>
                <a:extLst>
                  <a:ext uri="{0D108BD9-81ED-4DB2-BD59-A6C34878D82A}">
                    <a16:rowId xmlns:a16="http://schemas.microsoft.com/office/drawing/2014/main" val="3140477147"/>
                  </a:ext>
                </a:extLst>
              </a:tr>
              <a:tr h="493959">
                <a:tc>
                  <a:txBody>
                    <a:bodyPr/>
                    <a:lstStyle/>
                    <a:p>
                      <a:r>
                        <a:rPr lang="en-NL" sz="2000"/>
                        <a:t>11:40</a:t>
                      </a:r>
                    </a:p>
                  </a:txBody>
                  <a:tcPr marL="14993" marR="14993" marT="7497" marB="7497" anchor="ctr">
                    <a:lnL>
                      <a:noFill/>
                    </a:lnL>
                    <a:lnR>
                      <a:noFill/>
                    </a:lnR>
                    <a:lnT>
                      <a:noFill/>
                    </a:lnT>
                    <a:lnB>
                      <a:noFill/>
                    </a:lnB>
                    <a:noFill/>
                  </a:tcPr>
                </a:tc>
                <a:tc>
                  <a:txBody>
                    <a:bodyPr/>
                    <a:lstStyle/>
                    <a:p>
                      <a:r>
                        <a:rPr lang="en-US" sz="2000"/>
                        <a:t>Bitwise Operations </a:t>
                      </a:r>
                    </a:p>
                  </a:txBody>
                  <a:tcPr marL="14993" marR="14993" marT="7497" marB="7497" anchor="ctr">
                    <a:lnL>
                      <a:noFill/>
                    </a:lnL>
                    <a:lnR>
                      <a:noFill/>
                    </a:lnR>
                    <a:lnT>
                      <a:noFill/>
                    </a:lnT>
                    <a:lnB>
                      <a:noFill/>
                    </a:lnB>
                    <a:noFill/>
                  </a:tcPr>
                </a:tc>
                <a:extLst>
                  <a:ext uri="{0D108BD9-81ED-4DB2-BD59-A6C34878D82A}">
                    <a16:rowId xmlns:a16="http://schemas.microsoft.com/office/drawing/2014/main" val="2528425652"/>
                  </a:ext>
                </a:extLst>
              </a:tr>
              <a:tr h="493959">
                <a:tc>
                  <a:txBody>
                    <a:bodyPr/>
                    <a:lstStyle/>
                    <a:p>
                      <a:r>
                        <a:rPr lang="en-NL" sz="2000"/>
                        <a:t>12:30</a:t>
                      </a:r>
                    </a:p>
                  </a:txBody>
                  <a:tcPr marL="14993" marR="14993" marT="7497" marB="7497" anchor="ctr">
                    <a:lnL>
                      <a:noFill/>
                    </a:lnL>
                    <a:lnR>
                      <a:noFill/>
                    </a:lnR>
                    <a:lnT>
                      <a:noFill/>
                    </a:lnT>
                    <a:lnB>
                      <a:noFill/>
                    </a:lnB>
                    <a:noFill/>
                  </a:tcPr>
                </a:tc>
                <a:tc>
                  <a:txBody>
                    <a:bodyPr/>
                    <a:lstStyle/>
                    <a:p>
                      <a:r>
                        <a:rPr lang="en-US" sz="2000"/>
                        <a:t>Wrap up</a:t>
                      </a:r>
                    </a:p>
                  </a:txBody>
                  <a:tcPr marL="14993" marR="14993" marT="7497" marB="7497" anchor="ctr">
                    <a:lnL>
                      <a:noFill/>
                    </a:lnL>
                    <a:lnR>
                      <a:noFill/>
                    </a:lnR>
                    <a:lnT>
                      <a:noFill/>
                    </a:lnT>
                    <a:lnB>
                      <a:noFill/>
                    </a:lnB>
                    <a:noFill/>
                  </a:tcPr>
                </a:tc>
                <a:extLst>
                  <a:ext uri="{0D108BD9-81ED-4DB2-BD59-A6C34878D82A}">
                    <a16:rowId xmlns:a16="http://schemas.microsoft.com/office/drawing/2014/main" val="1276089117"/>
                  </a:ext>
                </a:extLst>
              </a:tr>
              <a:tr h="811383">
                <a:tc>
                  <a:txBody>
                    <a:bodyPr/>
                    <a:lstStyle/>
                    <a:p>
                      <a:r>
                        <a:rPr lang="en-NL" sz="2000"/>
                        <a:t>12:40</a:t>
                      </a:r>
                    </a:p>
                  </a:txBody>
                  <a:tcPr marL="14993" marR="14993" marT="7497" marB="7497" anchor="ctr">
                    <a:lnL>
                      <a:noFill/>
                    </a:lnL>
                    <a:lnR>
                      <a:noFill/>
                    </a:lnR>
                    <a:lnT>
                      <a:noFill/>
                    </a:lnT>
                    <a:lnB>
                      <a:noFill/>
                    </a:lnB>
                    <a:noFill/>
                  </a:tcPr>
                </a:tc>
                <a:tc>
                  <a:txBody>
                    <a:bodyPr/>
                    <a:lstStyle/>
                    <a:p>
                      <a:r>
                        <a:rPr lang="en-US" sz="2000"/>
                        <a:t>Feedback collection</a:t>
                      </a:r>
                    </a:p>
                  </a:txBody>
                  <a:tcPr marL="14993" marR="14993" marT="7497" marB="7497" anchor="ctr">
                    <a:lnL>
                      <a:noFill/>
                    </a:lnL>
                    <a:lnR>
                      <a:noFill/>
                    </a:lnR>
                    <a:lnT>
                      <a:noFill/>
                    </a:lnT>
                    <a:lnB>
                      <a:noFill/>
                    </a:lnB>
                    <a:noFill/>
                  </a:tcPr>
                </a:tc>
                <a:extLst>
                  <a:ext uri="{0D108BD9-81ED-4DB2-BD59-A6C34878D82A}">
                    <a16:rowId xmlns:a16="http://schemas.microsoft.com/office/drawing/2014/main" val="2678399309"/>
                  </a:ext>
                </a:extLst>
              </a:tr>
              <a:tr h="493959">
                <a:tc>
                  <a:txBody>
                    <a:bodyPr/>
                    <a:lstStyle/>
                    <a:p>
                      <a:r>
                        <a:rPr lang="en-NL" sz="2000"/>
                        <a:t>13:00</a:t>
                      </a:r>
                    </a:p>
                  </a:txBody>
                  <a:tcPr marL="14993" marR="14993" marT="7497" marB="7497" anchor="ctr">
                    <a:lnL>
                      <a:noFill/>
                    </a:lnL>
                    <a:lnR>
                      <a:noFill/>
                    </a:lnR>
                    <a:lnT>
                      <a:noFill/>
                    </a:lnT>
                    <a:lnB>
                      <a:noFill/>
                    </a:lnB>
                    <a:noFill/>
                  </a:tcPr>
                </a:tc>
                <a:tc>
                  <a:txBody>
                    <a:bodyPr/>
                    <a:lstStyle/>
                    <a:p>
                      <a:r>
                        <a:rPr lang="en-US" sz="2000" dirty="0"/>
                        <a:t>END day 1</a:t>
                      </a:r>
                    </a:p>
                  </a:txBody>
                  <a:tcPr marL="14993" marR="14993" marT="7497" marB="7497" anchor="ctr">
                    <a:lnL>
                      <a:noFill/>
                    </a:lnL>
                    <a:lnR>
                      <a:noFill/>
                    </a:lnR>
                    <a:lnT>
                      <a:noFill/>
                    </a:lnT>
                    <a:lnB>
                      <a:noFill/>
                    </a:lnB>
                    <a:noFill/>
                  </a:tcPr>
                </a:tc>
                <a:extLst>
                  <a:ext uri="{0D108BD9-81ED-4DB2-BD59-A6C34878D82A}">
                    <a16:rowId xmlns:a16="http://schemas.microsoft.com/office/drawing/2014/main" val="3323398603"/>
                  </a:ext>
                </a:extLst>
              </a:tr>
            </a:tbl>
          </a:graphicData>
        </a:graphic>
      </p:graphicFrame>
      <p:sp>
        <p:nvSpPr>
          <p:cNvPr id="5" name="Rectangle 1">
            <a:extLst>
              <a:ext uri="{FF2B5EF4-FFF2-40B4-BE49-F238E27FC236}">
                <a16:creationId xmlns:a16="http://schemas.microsoft.com/office/drawing/2014/main" id="{2CD8602E-7068-EDC5-2671-3718DA3632E0}"/>
              </a:ext>
            </a:extLst>
          </p:cNvPr>
          <p:cNvSpPr>
            <a:spLocks noChangeArrowheads="1"/>
          </p:cNvSpPr>
          <p:nvPr/>
        </p:nvSpPr>
        <p:spPr bwMode="auto">
          <a:xfrm>
            <a:off x="6213987" y="243632"/>
            <a:ext cx="2034041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NL" sz="4400" b="1" dirty="0">
                <a:latin typeface="Arial" panose="020B0604020202020204" pitchFamily="34" charset="0"/>
              </a:rPr>
              <a:t>Schedule day one</a:t>
            </a:r>
            <a:r>
              <a:rPr kumimoji="0" lang="en-NL" altLang="en-NL" sz="44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6643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1293818" y="530049"/>
            <a:ext cx="5401147" cy="1325563"/>
          </a:xfrm>
        </p:spPr>
        <p:txBody>
          <a:bodyPr/>
          <a:lstStyle/>
          <a:p>
            <a:r>
              <a:rPr lang="en-US" dirty="0">
                <a:latin typeface="Nunito"/>
              </a:rPr>
              <a:t>Set up check:</a:t>
            </a:r>
            <a:endParaRPr lang="nl-NL" dirty="0"/>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281708" y="1736436"/>
            <a:ext cx="5284233" cy="4942860"/>
          </a:xfrm>
        </p:spPr>
        <p:txBody>
          <a:bodyPr/>
          <a:lstStyle/>
          <a:p>
            <a:pPr marL="0" indent="0">
              <a:buNone/>
            </a:pPr>
            <a:endParaRPr lang="en-US" dirty="0"/>
          </a:p>
          <a:p>
            <a:r>
              <a:rPr lang="en-US" dirty="0"/>
              <a:t>Repo cloned?</a:t>
            </a:r>
          </a:p>
          <a:p>
            <a:pPr marL="0" indent="0">
              <a:buNone/>
            </a:pPr>
            <a:r>
              <a:rPr lang="en-US" dirty="0"/>
              <a:t>	(</a:t>
            </a:r>
            <a:r>
              <a:rPr lang="en-US" sz="1100" dirty="0"/>
              <a:t>https://github.com/esciencecenter-digital-skills/image-processing/</a:t>
            </a:r>
            <a:r>
              <a:rPr lang="en-US" dirty="0"/>
              <a:t>)</a:t>
            </a:r>
          </a:p>
          <a:p>
            <a:r>
              <a:rPr lang="en-US" dirty="0"/>
              <a:t>Environment entered?</a:t>
            </a:r>
          </a:p>
          <a:p>
            <a:endParaRPr lang="en-US" dirty="0"/>
          </a:p>
          <a:p>
            <a:pPr marL="457200" lvl="1" indent="0">
              <a:buNone/>
            </a:pPr>
            <a:r>
              <a:rPr lang="en-US" sz="1600" dirty="0"/>
              <a:t>Can you start running the extra materials notebook?</a:t>
            </a:r>
          </a:p>
          <a:p>
            <a:endParaRPr lang="en-US" dirty="0"/>
          </a:p>
          <a:p>
            <a:r>
              <a:rPr lang="en-US" dirty="0"/>
              <a:t>Collaborative document open?</a:t>
            </a:r>
          </a:p>
          <a:p>
            <a:endParaRPr lang="en-US" dirty="0"/>
          </a:p>
          <a:p>
            <a:pPr marL="0" indent="0">
              <a:buNone/>
            </a:pPr>
            <a:endParaRPr lang="en-US" dirty="0"/>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dirty="0"/>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sp>
        <p:nvSpPr>
          <p:cNvPr id="6" name="TextBox 5">
            <a:extLst>
              <a:ext uri="{FF2B5EF4-FFF2-40B4-BE49-F238E27FC236}">
                <a16:creationId xmlns:a16="http://schemas.microsoft.com/office/drawing/2014/main" id="{AF5D2F2B-DD85-923F-9FF9-4D5D5BB46BF7}"/>
              </a:ext>
            </a:extLst>
          </p:cNvPr>
          <p:cNvSpPr txBox="1"/>
          <p:nvPr/>
        </p:nvSpPr>
        <p:spPr>
          <a:xfrm>
            <a:off x="6626061" y="5454134"/>
            <a:ext cx="6369238" cy="369332"/>
          </a:xfrm>
          <a:prstGeom prst="rect">
            <a:avLst/>
          </a:prstGeom>
          <a:noFill/>
        </p:spPr>
        <p:txBody>
          <a:bodyPr wrap="square" rtlCol="0">
            <a:spAutoFit/>
          </a:bodyPr>
          <a:lstStyle/>
          <a:p>
            <a:r>
              <a:rPr lang="en-US" dirty="0"/>
              <a:t>Photo by Scott Lord on </a:t>
            </a:r>
            <a:r>
              <a:rPr lang="en-US" dirty="0" err="1"/>
              <a:t>Unsplash</a:t>
            </a:r>
            <a:r>
              <a:rPr lang="en-US" dirty="0"/>
              <a:t> </a:t>
            </a:r>
            <a:endParaRPr lang="en-NL" dirty="0"/>
          </a:p>
        </p:txBody>
      </p:sp>
      <p:pic>
        <p:nvPicPr>
          <p:cNvPr id="8" name="Picture 7" descr="A picture containing nebula, galaxy, space, universe&#10;&#10;Description automatically generated">
            <a:extLst>
              <a:ext uri="{FF2B5EF4-FFF2-40B4-BE49-F238E27FC236}">
                <a16:creationId xmlns:a16="http://schemas.microsoft.com/office/drawing/2014/main" id="{78F46853-822D-7953-7556-BB15F99286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060" y="258410"/>
            <a:ext cx="5207955" cy="5264917"/>
          </a:xfrm>
          <a:prstGeom prst="rect">
            <a:avLst/>
          </a:prstGeom>
        </p:spPr>
      </p:pic>
    </p:spTree>
    <p:extLst>
      <p:ext uri="{BB962C8B-B14F-4D97-AF65-F5344CB8AC3E}">
        <p14:creationId xmlns:p14="http://schemas.microsoft.com/office/powerpoint/2010/main" val="8006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3E51F-4D58-AC21-B4A3-05DA57D61E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8FED5E-75FA-9E92-18C3-DD740D12590B}"/>
              </a:ext>
            </a:extLst>
          </p:cNvPr>
          <p:cNvSpPr>
            <a:spLocks noGrp="1"/>
          </p:cNvSpPr>
          <p:nvPr>
            <p:ph type="title"/>
          </p:nvPr>
        </p:nvSpPr>
        <p:spPr>
          <a:xfrm>
            <a:off x="194733" y="2717800"/>
            <a:ext cx="3598334" cy="1061970"/>
          </a:xfrm>
        </p:spPr>
        <p:txBody>
          <a:bodyPr/>
          <a:lstStyle/>
          <a:p>
            <a:r>
              <a:rPr lang="en-US" dirty="0">
                <a:latin typeface="Nunito"/>
              </a:rPr>
              <a:t>Go to the </a:t>
            </a:r>
            <a:br>
              <a:rPr lang="en-US" dirty="0">
                <a:latin typeface="Nunito"/>
              </a:rPr>
            </a:br>
            <a:r>
              <a:rPr lang="en-US" dirty="0">
                <a:latin typeface="Nunito"/>
              </a:rPr>
              <a:t>collaborative document please</a:t>
            </a:r>
            <a:endParaRPr lang="nl-NL" dirty="0"/>
          </a:p>
        </p:txBody>
      </p:sp>
      <p:sp>
        <p:nvSpPr>
          <p:cNvPr id="4" name="Tijdelijke aanduiding voor tekst 3">
            <a:extLst>
              <a:ext uri="{FF2B5EF4-FFF2-40B4-BE49-F238E27FC236}">
                <a16:creationId xmlns:a16="http://schemas.microsoft.com/office/drawing/2014/main" id="{CB179727-3815-B879-99F6-E8B84235EE47}"/>
              </a:ext>
            </a:extLst>
          </p:cNvPr>
          <p:cNvSpPr>
            <a:spLocks noGrp="1"/>
          </p:cNvSpPr>
          <p:nvPr>
            <p:ph type="body" sz="quarter" idx="13"/>
          </p:nvPr>
        </p:nvSpPr>
        <p:spPr>
          <a:xfrm>
            <a:off x="7425548" y="1855612"/>
            <a:ext cx="3491987" cy="2973771"/>
          </a:xfrm>
        </p:spPr>
        <p:txBody>
          <a:bodyPr/>
          <a:lstStyle/>
          <a:p>
            <a:endParaRPr lang="nl-NL" dirty="0"/>
          </a:p>
        </p:txBody>
      </p:sp>
      <p:pic>
        <p:nvPicPr>
          <p:cNvPr id="5" name="Afbeelding 4">
            <a:extLst>
              <a:ext uri="{FF2B5EF4-FFF2-40B4-BE49-F238E27FC236}">
                <a16:creationId xmlns:a16="http://schemas.microsoft.com/office/drawing/2014/main" id="{15B0F6ED-D8CE-9419-BEAB-1798F9E050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EB5CE365-90E4-90A5-F66F-BB24BD2431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9" name="Picture 8">
            <a:extLst>
              <a:ext uri="{FF2B5EF4-FFF2-40B4-BE49-F238E27FC236}">
                <a16:creationId xmlns:a16="http://schemas.microsoft.com/office/drawing/2014/main" id="{9D687420-DCB4-52FC-21F7-10B71B06BD46}"/>
              </a:ext>
            </a:extLst>
          </p:cNvPr>
          <p:cNvPicPr>
            <a:picLocks noChangeAspect="1"/>
          </p:cNvPicPr>
          <p:nvPr/>
        </p:nvPicPr>
        <p:blipFill>
          <a:blip r:embed="rId5"/>
          <a:stretch>
            <a:fillRect/>
          </a:stretch>
        </p:blipFill>
        <p:spPr>
          <a:xfrm>
            <a:off x="4093116" y="1290942"/>
            <a:ext cx="7904151" cy="4103110"/>
          </a:xfrm>
          <a:prstGeom prst="rect">
            <a:avLst/>
          </a:prstGeom>
          <a:ln>
            <a:solidFill>
              <a:srgbClr val="FFAF00"/>
            </a:solidFill>
          </a:ln>
        </p:spPr>
      </p:pic>
      <p:sp>
        <p:nvSpPr>
          <p:cNvPr id="11" name="Content Placeholder 10">
            <a:extLst>
              <a:ext uri="{FF2B5EF4-FFF2-40B4-BE49-F238E27FC236}">
                <a16:creationId xmlns:a16="http://schemas.microsoft.com/office/drawing/2014/main" id="{73279B7F-4B6A-D7C1-A79D-E7A577F4B90F}"/>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370762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dirty="0"/>
              <a:t>The Netherlands eScience Center is a national center for </a:t>
            </a:r>
            <a:r>
              <a:rPr lang="en-US" b="1" dirty="0">
                <a:solidFill>
                  <a:srgbClr val="400439"/>
                </a:solidFill>
              </a:rPr>
              <a:t>innovative software solutions in academic research</a:t>
            </a:r>
            <a:r>
              <a:rPr lang="en-US" dirty="0"/>
              <a:t>.  </a:t>
            </a:r>
          </a:p>
          <a:p>
            <a:r>
              <a:rPr lang="en-US" dirty="0"/>
              <a:t>Our Research Software Engineers</a:t>
            </a:r>
            <a:endParaRPr lang="nl-NL" dirty="0"/>
          </a:p>
          <a:p>
            <a:pPr lvl="1"/>
            <a:r>
              <a:rPr lang="en-US" dirty="0"/>
              <a:t>help researchers interpret results, </a:t>
            </a:r>
            <a:endParaRPr lang="nl-NL" dirty="0">
              <a:solidFill>
                <a:srgbClr val="000000"/>
              </a:solidFill>
            </a:endParaRPr>
          </a:p>
          <a:p>
            <a:pPr lvl="1"/>
            <a:r>
              <a:rPr lang="en-US" dirty="0">
                <a:solidFill>
                  <a:srgbClr val="400439"/>
                </a:solidFill>
              </a:rPr>
              <a:t>make tools and methods reusable for the wider research community, </a:t>
            </a:r>
            <a:endParaRPr lang="nl-NL" dirty="0">
              <a:solidFill>
                <a:srgbClr val="000000"/>
              </a:solidFill>
            </a:endParaRPr>
          </a:p>
          <a:p>
            <a:pPr lvl="1"/>
            <a:r>
              <a:rPr lang="en-US" dirty="0">
                <a:solidFill>
                  <a:srgbClr val="400439"/>
                </a:solidFill>
              </a:rPr>
              <a:t>co-author research and methodological publications</a:t>
            </a:r>
            <a:r>
              <a:rPr lang="en-US" dirty="0"/>
              <a:t>. </a:t>
            </a:r>
            <a:endParaRPr lang="nl-NL" dirty="0">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CA974C3-7663-AAC2-3B81-BB8B701D531E}"/>
              </a:ext>
            </a:extLst>
          </p:cNvPr>
          <p:cNvSpPr txBox="1"/>
          <p:nvPr/>
        </p:nvSpPr>
        <p:spPr>
          <a:xfrm>
            <a:off x="4272684" y="622079"/>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Training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
        <p:nvSpPr>
          <p:cNvPr id="5" name="TextBox 5">
            <a:extLst>
              <a:ext uri="{FF2B5EF4-FFF2-40B4-BE49-F238E27FC236}">
                <a16:creationId xmlns:a16="http://schemas.microsoft.com/office/drawing/2014/main" id="{10E00FD0-4F7E-6A5A-81C0-130D7D7D06FE}"/>
              </a:ext>
            </a:extLst>
          </p:cNvPr>
          <p:cNvSpPr txBox="1"/>
          <p:nvPr/>
        </p:nvSpPr>
        <p:spPr>
          <a:xfrm>
            <a:off x="4396436" y="4796506"/>
            <a:ext cx="5793432" cy="1477328"/>
          </a:xfrm>
          <a:prstGeom prst="rect">
            <a:avLst/>
          </a:prstGeom>
          <a:noFill/>
        </p:spPr>
        <p:txBody>
          <a:bodyPr wrap="square">
            <a:spAutoFit/>
          </a:bodyPr>
          <a:lstStyle/>
          <a:p>
            <a:r>
              <a:rPr lang="en-GB" b="1" dirty="0">
                <a:solidFill>
                  <a:srgbClr val="00ADDC"/>
                </a:solidFill>
                <a:latin typeface="Nunito" pitchFamily="2" charset="77"/>
                <a:cs typeface="Assistant" pitchFamily="2" charset="-79"/>
              </a:rPr>
              <a:t>Format</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In person &amp; online</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Based on The Carpentries &amp; </a:t>
            </a:r>
            <a:r>
              <a:rPr lang="en-GB" b="1" dirty="0" err="1">
                <a:solidFill>
                  <a:srgbClr val="00ADDC"/>
                </a:solidFill>
                <a:latin typeface="Nunito" pitchFamily="2" charset="77"/>
                <a:cs typeface="Assistant" pitchFamily="2" charset="-79"/>
              </a:rPr>
              <a:t>CodeRefinery</a:t>
            </a:r>
            <a:r>
              <a:rPr lang="en-GB" b="1" dirty="0">
                <a:solidFill>
                  <a:srgbClr val="00ADDC"/>
                </a:solidFill>
                <a:latin typeface="Nunito" pitchFamily="2" charset="77"/>
                <a:cs typeface="Assistant" pitchFamily="2" charset="-79"/>
              </a:rPr>
              <a:t>, and in-house developed materials.</a:t>
            </a:r>
          </a:p>
        </p:txBody>
      </p:sp>
      <p:sp>
        <p:nvSpPr>
          <p:cNvPr id="6" name="TextBox 3">
            <a:extLst>
              <a:ext uri="{FF2B5EF4-FFF2-40B4-BE49-F238E27FC236}">
                <a16:creationId xmlns:a16="http://schemas.microsoft.com/office/drawing/2014/main" id="{089D5187-FF72-80BC-AB5C-0823C858F872}"/>
              </a:ext>
            </a:extLst>
          </p:cNvPr>
          <p:cNvSpPr txBox="1"/>
          <p:nvPr/>
        </p:nvSpPr>
        <p:spPr>
          <a:xfrm>
            <a:off x="4272684" y="1452172"/>
            <a:ext cx="7294476" cy="2862322"/>
          </a:xfrm>
          <a:prstGeom prst="rect">
            <a:avLst/>
          </a:prstGeom>
          <a:noFill/>
        </p:spPr>
        <p:txBody>
          <a:bodyPr wrap="square" rtlCol="0">
            <a:spAutoFit/>
          </a:bodyPr>
          <a:lstStyle/>
          <a:p>
            <a:r>
              <a:rPr lang="nl-NL" b="1" dirty="0">
                <a:solidFill>
                  <a:srgbClr val="441C49"/>
                </a:solidFill>
                <a:latin typeface="Nunito" pitchFamily="2" charset="0"/>
              </a:rPr>
              <a:t>1. For </a:t>
            </a:r>
            <a:r>
              <a:rPr lang="nl-NL" b="1" dirty="0" err="1">
                <a:solidFill>
                  <a:srgbClr val="441C49"/>
                </a:solidFill>
                <a:latin typeface="Nunito" pitchFamily="2" charset="0"/>
              </a:rPr>
              <a:t>researchers</a:t>
            </a:r>
            <a:r>
              <a:rPr lang="nl-NL" b="1" dirty="0">
                <a:solidFill>
                  <a:srgbClr val="441C49"/>
                </a:solidFill>
                <a:latin typeface="Nunito" pitchFamily="2" charset="0"/>
              </a:rPr>
              <a:t> &amp; </a:t>
            </a:r>
            <a:r>
              <a:rPr lang="nl-NL" b="1" dirty="0" err="1">
                <a:solidFill>
                  <a:srgbClr val="441C49"/>
                </a:solidFill>
                <a:latin typeface="Nunito" pitchFamily="2" charset="0"/>
              </a:rPr>
              <a:t>RSEs</a:t>
            </a:r>
            <a:endParaRPr lang="nl-NL" b="1" dirty="0">
              <a:solidFill>
                <a:srgbClr val="441C49"/>
              </a:solidFill>
              <a:latin typeface="Nunito" pitchFamily="2" charset="0"/>
            </a:endParaRPr>
          </a:p>
          <a:p>
            <a:pPr marL="800100" lvl="1" indent="-342900">
              <a:buFont typeface="Arial" panose="020B0604020202020204" pitchFamily="34" charset="0"/>
              <a:buChar char="•"/>
            </a:pPr>
            <a:r>
              <a:rPr lang="nl-NL" b="1" dirty="0">
                <a:solidFill>
                  <a:srgbClr val="441C49"/>
                </a:solidFill>
                <a:latin typeface="Nunito" pitchFamily="2" charset="0"/>
              </a:rPr>
              <a:t> Digital skills workshops, </a:t>
            </a:r>
            <a:r>
              <a:rPr lang="nl-NL" b="1" dirty="0" err="1">
                <a:solidFill>
                  <a:srgbClr val="441C49"/>
                </a:solidFill>
                <a:latin typeface="Nunito" pitchFamily="2" charset="0"/>
              </a:rPr>
              <a:t>see</a:t>
            </a:r>
            <a:r>
              <a:rPr lang="nl-NL" b="1" dirty="0">
                <a:solidFill>
                  <a:srgbClr val="441C49"/>
                </a:solidFill>
                <a:latin typeface="Nunito" pitchFamily="2" charset="0"/>
              </a:rPr>
              <a:t> </a:t>
            </a:r>
            <a:r>
              <a:rPr lang="nl-NL" b="1" dirty="0" err="1">
                <a:solidFill>
                  <a:srgbClr val="441C49"/>
                </a:solidFill>
                <a:latin typeface="Nunito" pitchFamily="2" charset="0"/>
              </a:rPr>
              <a:t>schedule</a:t>
            </a:r>
            <a:r>
              <a:rPr lang="nl-NL" b="1" dirty="0">
                <a:solidFill>
                  <a:srgbClr val="441C49"/>
                </a:solidFill>
                <a:latin typeface="Nunito" pitchFamily="2" charset="0"/>
              </a:rPr>
              <a:t> next slide</a:t>
            </a:r>
          </a:p>
          <a:p>
            <a:r>
              <a:rPr lang="nl-NL" b="1" dirty="0">
                <a:solidFill>
                  <a:srgbClr val="441C49"/>
                </a:solidFill>
                <a:latin typeface="Nunito" pitchFamily="2" charset="0"/>
              </a:rPr>
              <a:t>2. For data stewards, information </a:t>
            </a:r>
            <a:r>
              <a:rPr lang="nl-NL" b="1" dirty="0" err="1">
                <a:solidFill>
                  <a:srgbClr val="441C49"/>
                </a:solidFill>
                <a:latin typeface="Nunito" pitchFamily="2" charset="0"/>
              </a:rPr>
              <a:t>specialists</a:t>
            </a:r>
            <a:r>
              <a:rPr lang="nl-NL" b="1" dirty="0">
                <a:solidFill>
                  <a:srgbClr val="441C49"/>
                </a:solidFill>
                <a:latin typeface="Nunito" pitchFamily="2" charset="0"/>
              </a:rPr>
              <a:t> </a:t>
            </a:r>
            <a:r>
              <a:rPr lang="nl-NL" b="1" dirty="0" err="1">
                <a:solidFill>
                  <a:srgbClr val="441C49"/>
                </a:solidFill>
                <a:latin typeface="Nunito" pitchFamily="2" charset="0"/>
              </a:rPr>
              <a:t>and</a:t>
            </a:r>
            <a:r>
              <a:rPr lang="nl-NL" b="1" dirty="0">
                <a:solidFill>
                  <a:srgbClr val="441C49"/>
                </a:solidFill>
                <a:latin typeface="Nunito" pitchFamily="2" charset="0"/>
              </a:rPr>
              <a:t> </a:t>
            </a:r>
            <a:r>
              <a:rPr lang="nl-NL" b="1" dirty="0" err="1">
                <a:solidFill>
                  <a:srgbClr val="441C49"/>
                </a:solidFill>
                <a:latin typeface="Nunito" pitchFamily="2" charset="0"/>
              </a:rPr>
              <a:t>DCCs</a:t>
            </a:r>
            <a:endParaRPr lang="nl-NL" b="1" dirty="0">
              <a:solidFill>
                <a:srgbClr val="441C49"/>
              </a:solidFill>
              <a:latin typeface="Nunito" pitchFamily="2" charset="0"/>
            </a:endParaRPr>
          </a:p>
          <a:p>
            <a:pPr marL="742950" lvl="1" indent="-285750">
              <a:buFont typeface="Arial" panose="020B0604020202020204" pitchFamily="34" charset="0"/>
              <a:buChar char="•"/>
            </a:pPr>
            <a:r>
              <a:rPr lang="nl-NL" b="1" dirty="0">
                <a:solidFill>
                  <a:srgbClr val="441C49"/>
                </a:solidFill>
                <a:latin typeface="Nunito" pitchFamily="2" charset="0"/>
              </a:rPr>
              <a:t>Research support masterclass</a:t>
            </a:r>
          </a:p>
          <a:p>
            <a:pPr marL="742950" lvl="1" indent="-285750">
              <a:buFont typeface="Arial" panose="020B0604020202020204" pitchFamily="34" charset="0"/>
              <a:buChar char="•"/>
            </a:pPr>
            <a:r>
              <a:rPr lang="nl-NL" b="1" dirty="0">
                <a:solidFill>
                  <a:srgbClr val="441C49"/>
                </a:solidFill>
                <a:latin typeface="Nunito" pitchFamily="2" charset="0"/>
              </a:rPr>
              <a:t>Online </a:t>
            </a:r>
            <a:r>
              <a:rPr lang="nl-NL" b="1" dirty="0" err="1">
                <a:solidFill>
                  <a:srgbClr val="441C49"/>
                </a:solidFill>
                <a:latin typeface="Nunito" pitchFamily="2" charset="0"/>
              </a:rPr>
              <a:t>materials</a:t>
            </a:r>
            <a:endParaRPr lang="nl-NL" b="1" dirty="0">
              <a:solidFill>
                <a:srgbClr val="441C49"/>
              </a:solidFill>
              <a:latin typeface="Nunito" pitchFamily="2" charset="0"/>
            </a:endParaRPr>
          </a:p>
          <a:p>
            <a:r>
              <a:rPr lang="nl-NL" b="1" dirty="0">
                <a:solidFill>
                  <a:srgbClr val="441C49"/>
                </a:solidFill>
                <a:latin typeface="Nunito" pitchFamily="2" charset="0"/>
              </a:rPr>
              <a:t>3. For training </a:t>
            </a:r>
            <a:r>
              <a:rPr lang="nl-NL" b="1" dirty="0" err="1">
                <a:solidFill>
                  <a:srgbClr val="441C49"/>
                </a:solidFill>
                <a:latin typeface="Nunito" pitchFamily="2" charset="0"/>
              </a:rPr>
              <a:t>the</a:t>
            </a:r>
            <a:r>
              <a:rPr lang="nl-NL" b="1" dirty="0">
                <a:solidFill>
                  <a:srgbClr val="441C49"/>
                </a:solidFill>
                <a:latin typeface="Nunito" pitchFamily="2" charset="0"/>
              </a:rPr>
              <a:t> trainer</a:t>
            </a:r>
          </a:p>
          <a:p>
            <a:pPr marL="742950" lvl="1" indent="-285750">
              <a:buFont typeface="Arial" panose="020B0604020202020204" pitchFamily="34" charset="0"/>
              <a:buChar char="•"/>
            </a:pPr>
            <a:r>
              <a:rPr lang="nl-NL" b="1" dirty="0">
                <a:solidFill>
                  <a:srgbClr val="441C49"/>
                </a:solidFill>
                <a:latin typeface="Nunito" pitchFamily="2" charset="0"/>
              </a:rPr>
              <a:t>Carpentries </a:t>
            </a:r>
            <a:r>
              <a:rPr lang="nl-NL" b="1" dirty="0" err="1">
                <a:solidFill>
                  <a:srgbClr val="441C49"/>
                </a:solidFill>
                <a:latin typeface="Nunito" pitchFamily="2" charset="0"/>
              </a:rPr>
              <a:t>instructor</a:t>
            </a:r>
            <a:r>
              <a:rPr lang="nl-NL" b="1" dirty="0">
                <a:solidFill>
                  <a:srgbClr val="441C49"/>
                </a:solidFill>
                <a:latin typeface="Nunito" pitchFamily="2" charset="0"/>
              </a:rPr>
              <a:t> training</a:t>
            </a:r>
          </a:p>
          <a:p>
            <a:pPr marL="742950" lvl="1" indent="-285750">
              <a:buFont typeface="Arial" panose="020B0604020202020204" pitchFamily="34" charset="0"/>
              <a:buChar char="•"/>
            </a:pPr>
            <a:r>
              <a:rPr lang="nl-NL" b="1" dirty="0">
                <a:solidFill>
                  <a:srgbClr val="441C49"/>
                </a:solidFill>
                <a:latin typeface="Nunito" pitchFamily="2" charset="0"/>
              </a:rPr>
              <a:t>Carpentries </a:t>
            </a:r>
            <a:r>
              <a:rPr lang="nl-NL" b="1" dirty="0" err="1">
                <a:solidFill>
                  <a:srgbClr val="441C49"/>
                </a:solidFill>
                <a:latin typeface="Nunito" pitchFamily="2" charset="0"/>
              </a:rPr>
              <a:t>collaborative</a:t>
            </a:r>
            <a:r>
              <a:rPr lang="nl-NL" b="1" dirty="0">
                <a:solidFill>
                  <a:srgbClr val="441C49"/>
                </a:solidFill>
                <a:latin typeface="Nunito" pitchFamily="2" charset="0"/>
              </a:rPr>
              <a:t> </a:t>
            </a:r>
            <a:r>
              <a:rPr lang="nl-NL" b="1" dirty="0" err="1">
                <a:solidFill>
                  <a:srgbClr val="441C49"/>
                </a:solidFill>
                <a:latin typeface="Nunito" pitchFamily="2" charset="0"/>
              </a:rPr>
              <a:t>lesson</a:t>
            </a:r>
            <a:r>
              <a:rPr lang="nl-NL" b="1" dirty="0">
                <a:solidFill>
                  <a:srgbClr val="441C49"/>
                </a:solidFill>
                <a:latin typeface="Nunito" pitchFamily="2" charset="0"/>
              </a:rPr>
              <a:t> development</a:t>
            </a:r>
          </a:p>
          <a:p>
            <a:r>
              <a:rPr lang="nl-NL" b="1" dirty="0">
                <a:solidFill>
                  <a:srgbClr val="441C49"/>
                </a:solidFill>
                <a:latin typeface="Nunito" pitchFamily="2" charset="0"/>
              </a:rPr>
              <a:t>4. For </a:t>
            </a:r>
            <a:r>
              <a:rPr lang="nl-NL" b="1" dirty="0" err="1">
                <a:solidFill>
                  <a:srgbClr val="441C49"/>
                </a:solidFill>
                <a:latin typeface="Nunito" pitchFamily="2" charset="0"/>
              </a:rPr>
              <a:t>organisations</a:t>
            </a:r>
            <a:r>
              <a:rPr lang="nl-NL" b="1" dirty="0">
                <a:solidFill>
                  <a:srgbClr val="441C49"/>
                </a:solidFill>
                <a:latin typeface="Nunito" pitchFamily="2" charset="0"/>
              </a:rPr>
              <a:t> (</a:t>
            </a:r>
            <a:r>
              <a:rPr lang="nl-NL" b="1" dirty="0" err="1">
                <a:solidFill>
                  <a:srgbClr val="441C49"/>
                </a:solidFill>
                <a:latin typeface="Nunito" pitchFamily="2" charset="0"/>
              </a:rPr>
              <a:t>externally</a:t>
            </a:r>
            <a:r>
              <a:rPr lang="nl-NL" b="1" dirty="0">
                <a:solidFill>
                  <a:srgbClr val="441C49"/>
                </a:solidFill>
                <a:latin typeface="Nunito" pitchFamily="2" charset="0"/>
              </a:rPr>
              <a:t> </a:t>
            </a:r>
            <a:r>
              <a:rPr lang="nl-NL" b="1" dirty="0" err="1">
                <a:solidFill>
                  <a:srgbClr val="441C49"/>
                </a:solidFill>
                <a:latin typeface="Nunito" pitchFamily="2" charset="0"/>
              </a:rPr>
              <a:t>organized</a:t>
            </a:r>
            <a:r>
              <a:rPr lang="nl-NL" b="1" dirty="0">
                <a:solidFill>
                  <a:srgbClr val="441C49"/>
                </a:solidFill>
                <a:latin typeface="Nunito" pitchFamily="2" charset="0"/>
              </a:rPr>
              <a:t> workshops </a:t>
            </a:r>
            <a:r>
              <a:rPr lang="nl-NL" b="1" dirty="0" err="1">
                <a:solidFill>
                  <a:srgbClr val="441C49"/>
                </a:solidFill>
                <a:latin typeface="Nunito" pitchFamily="2" charset="0"/>
              </a:rPr>
              <a:t>based</a:t>
            </a:r>
            <a:r>
              <a:rPr lang="nl-NL" b="1" dirty="0">
                <a:solidFill>
                  <a:srgbClr val="441C49"/>
                </a:solidFill>
                <a:latin typeface="Nunito" pitchFamily="2" charset="0"/>
              </a:rPr>
              <a:t> on </a:t>
            </a:r>
            <a:r>
              <a:rPr lang="nl-NL" b="1" dirty="0" err="1">
                <a:solidFill>
                  <a:srgbClr val="441C49"/>
                </a:solidFill>
                <a:latin typeface="Nunito" pitchFamily="2" charset="0"/>
              </a:rPr>
              <a:t>our</a:t>
            </a:r>
            <a:r>
              <a:rPr lang="nl-NL" b="1" dirty="0">
                <a:solidFill>
                  <a:srgbClr val="441C49"/>
                </a:solidFill>
                <a:latin typeface="Nunito" pitchFamily="2" charset="0"/>
              </a:rPr>
              <a:t> digital skills workshops)</a:t>
            </a:r>
            <a:endParaRPr lang="en-US" b="1" dirty="0">
              <a:solidFill>
                <a:srgbClr val="441C49"/>
              </a:solidFill>
              <a:latin typeface="Nunito" pitchFamily="2" charset="0"/>
            </a:endParaRPr>
          </a:p>
        </p:txBody>
      </p:sp>
    </p:spTree>
    <p:extLst>
      <p:ext uri="{BB962C8B-B14F-4D97-AF65-F5344CB8AC3E}">
        <p14:creationId xmlns:p14="http://schemas.microsoft.com/office/powerpoint/2010/main" val="1938544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2780862" cy="523220"/>
          </a:xfrm>
          <a:prstGeom prst="rect">
            <a:avLst/>
          </a:prstGeom>
          <a:noFill/>
        </p:spPr>
        <p:txBody>
          <a:bodyPr wrap="square">
            <a:spAutoFit/>
          </a:bodyPr>
          <a:lstStyle/>
          <a:p>
            <a:r>
              <a:rPr lang="en-GB" sz="2800" b="1" dirty="0">
                <a:solidFill>
                  <a:srgbClr val="F0A944"/>
                </a:solidFill>
                <a:latin typeface="Nunito" pitchFamily="2" charset="77"/>
                <a:cs typeface="Assistant" pitchFamily="2" charset="-79"/>
              </a:rPr>
              <a:t>Schedule 2024</a:t>
            </a:r>
            <a:endParaRPr lang="en-NL" sz="2800" dirty="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nvGraphicFramePr>
        <p:xfrm>
          <a:off x="538881" y="1178087"/>
          <a:ext cx="10638740" cy="3186616"/>
        </p:xfrm>
        <a:graphic>
          <a:graphicData uri="http://schemas.openxmlformats.org/drawingml/2006/table">
            <a:tbl>
              <a:tblPr firstRow="1" bandRow="1">
                <a:tableStyleId>{69CF1AB2-1976-4502-BF36-3FF5EA218861}</a:tableStyleId>
              </a:tblPr>
              <a:tblGrid>
                <a:gridCol w="1116168">
                  <a:extLst>
                    <a:ext uri="{9D8B030D-6E8A-4147-A177-3AD203B41FA5}">
                      <a16:colId xmlns:a16="http://schemas.microsoft.com/office/drawing/2014/main" val="2606460797"/>
                    </a:ext>
                  </a:extLst>
                </a:gridCol>
                <a:gridCol w="4032186">
                  <a:extLst>
                    <a:ext uri="{9D8B030D-6E8A-4147-A177-3AD203B41FA5}">
                      <a16:colId xmlns:a16="http://schemas.microsoft.com/office/drawing/2014/main" val="3106653730"/>
                    </a:ext>
                  </a:extLst>
                </a:gridCol>
                <a:gridCol w="1236415">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nl-NL" sz="1600" b="1" err="1">
                          <a:solidFill>
                            <a:srgbClr val="441C49"/>
                          </a:solidFill>
                        </a:rPr>
                        <a:t>January</a:t>
                      </a:r>
                      <a:endParaRPr lang="en-NL" sz="1600" b="1">
                        <a:solidFill>
                          <a:srgbClr val="441C49"/>
                        </a:solidFill>
                      </a:endParaRPr>
                    </a:p>
                  </a:txBody>
                  <a:tcPr/>
                </a:tc>
                <a:tc>
                  <a:txBody>
                    <a:bodyPr/>
                    <a:lstStyle/>
                    <a:p>
                      <a:pPr marL="0" indent="0">
                        <a:buFont typeface="Arial"/>
                        <a:buNone/>
                      </a:pPr>
                      <a:endParaRPr lang="en-NL" sz="1200" b="0"/>
                    </a:p>
                  </a:txBody>
                  <a:tcPr/>
                </a:tc>
                <a:tc>
                  <a:txBody>
                    <a:bodyPr/>
                    <a:lstStyle/>
                    <a:p>
                      <a:r>
                        <a:rPr lang="en-NL" sz="1600" b="1">
                          <a:solidFill>
                            <a:srgbClr val="441C49"/>
                          </a:solidFill>
                        </a:rPr>
                        <a:t>July</a:t>
                      </a:r>
                    </a:p>
                  </a:txBody>
                  <a:tcPr/>
                </a:tc>
                <a:tc>
                  <a:txBody>
                    <a:bodyPr/>
                    <a:lstStyle/>
                    <a:p>
                      <a:pPr marL="171450" indent="-171450">
                        <a:buFont typeface="Arial"/>
                        <a:buChar char="•"/>
                      </a:pPr>
                      <a:endParaRPr lang="en-GB" sz="1200" b="0"/>
                    </a:p>
                  </a:txBody>
                  <a:tcPr/>
                </a:tc>
                <a:extLst>
                  <a:ext uri="{0D108BD9-81ED-4DB2-BD59-A6C34878D82A}">
                    <a16:rowId xmlns:a16="http://schemas.microsoft.com/office/drawing/2014/main" val="890638859"/>
                  </a:ext>
                </a:extLst>
              </a:tr>
              <a:tr h="351976">
                <a:tc>
                  <a:txBody>
                    <a:bodyPr/>
                    <a:lstStyle/>
                    <a:p>
                      <a:r>
                        <a:rPr lang="nl-NL" sz="1600" b="1" err="1">
                          <a:solidFill>
                            <a:srgbClr val="441C49"/>
                          </a:solidFill>
                        </a:rPr>
                        <a:t>February</a:t>
                      </a:r>
                      <a:endParaRPr lang="en-NL" sz="1600" b="1">
                        <a:solidFill>
                          <a:srgbClr val="441C49"/>
                        </a:solidFill>
                      </a:endParaRPr>
                    </a:p>
                  </a:txBody>
                  <a:tcPr/>
                </a:tc>
                <a:tc>
                  <a:txBody>
                    <a:bodyPr/>
                    <a:lstStyle/>
                    <a:p>
                      <a:pPr marL="171450" indent="-171450">
                        <a:buFont typeface="Arial"/>
                        <a:buChar char="•"/>
                      </a:pPr>
                      <a:r>
                        <a:rPr lang="en-GB" sz="1200" b="0" dirty="0"/>
                        <a:t>Introduction to deep learning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txBody>
                  <a:tcPr/>
                </a:tc>
                <a:tc>
                  <a:txBody>
                    <a:bodyPr/>
                    <a:lstStyle/>
                    <a:p>
                      <a:r>
                        <a:rPr lang="en-NL" sz="1600" b="1">
                          <a:solidFill>
                            <a:srgbClr val="441C49"/>
                          </a:solidFill>
                        </a:rPr>
                        <a:t>August</a:t>
                      </a:r>
                    </a:p>
                  </a:txBody>
                  <a:tcPr/>
                </a:tc>
                <a:tc>
                  <a:txBody>
                    <a:bodyPr/>
                    <a:lstStyle/>
                    <a:p>
                      <a:pPr marL="171450" indent="-171450">
                        <a:buFont typeface="Arial"/>
                        <a:buChar char="•"/>
                      </a:pPr>
                      <a:r>
                        <a:rPr lang="en-GB" sz="1200" b="0"/>
                        <a:t>Parallel Programming with Python</a:t>
                      </a:r>
                    </a:p>
                  </a:txBody>
                  <a:tcPr/>
                </a:tc>
                <a:extLst>
                  <a:ext uri="{0D108BD9-81ED-4DB2-BD59-A6C34878D82A}">
                    <a16:rowId xmlns:a16="http://schemas.microsoft.com/office/drawing/2014/main" val="2532362765"/>
                  </a:ext>
                </a:extLst>
              </a:tr>
              <a:tr h="370840">
                <a:tc>
                  <a:txBody>
                    <a:bodyPr/>
                    <a:lstStyle/>
                    <a:p>
                      <a:r>
                        <a:rPr lang="en-NL" sz="1600" b="1">
                          <a:solidFill>
                            <a:srgbClr val="441C49"/>
                          </a:solidFill>
                        </a:rPr>
                        <a:t>March</a:t>
                      </a:r>
                    </a:p>
                  </a:txBody>
                  <a:tcPr/>
                </a:tc>
                <a:tc>
                  <a:txBody>
                    <a:bodyPr/>
                    <a:lstStyle/>
                    <a:p>
                      <a:pPr marL="171450" indent="-171450">
                        <a:buFont typeface="Arial"/>
                        <a:buChar char="•"/>
                      </a:pPr>
                      <a:r>
                        <a:rPr lang="en-GB" sz="1200" b="0"/>
                        <a:t>Image Processing with Python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a:t>Parallel Programming with Python</a:t>
                      </a:r>
                    </a:p>
                  </a:txBody>
                  <a:tcPr/>
                </a:tc>
                <a:tc>
                  <a:txBody>
                    <a:bodyPr/>
                    <a:lstStyle/>
                    <a:p>
                      <a:r>
                        <a:rPr lang="en-NL" sz="1600" b="1">
                          <a:solidFill>
                            <a:srgbClr val="441C49"/>
                          </a:solidFill>
                        </a:rPr>
                        <a:t>September</a:t>
                      </a:r>
                    </a:p>
                  </a:txBody>
                  <a:tcPr/>
                </a:tc>
                <a:tc>
                  <a:txBody>
                    <a:bodyPr/>
                    <a:lstStyle/>
                    <a:p>
                      <a:pPr marL="171450" lvl="0" indent="-171450">
                        <a:buFont typeface="Arial"/>
                        <a:buChar char="•"/>
                      </a:pPr>
                      <a:r>
                        <a:rPr lang="en-GB" sz="1200" b="0"/>
                        <a:t>Introduction to Deep Learning</a:t>
                      </a:r>
                    </a:p>
                    <a:p>
                      <a:pPr marL="171450" lvl="0" indent="-171450">
                        <a:buFont typeface="Arial"/>
                        <a:buChar char="•"/>
                      </a:pPr>
                      <a:r>
                        <a:rPr lang="en-GB" sz="1200" b="0" i="0" u="none" strike="noStrike" noProof="0">
                          <a:latin typeface="Assistant"/>
                        </a:rPr>
                        <a:t>Image Processing with Python</a:t>
                      </a:r>
                      <a:endParaRPr lang="en-GB" sz="1200" b="0"/>
                    </a:p>
                  </a:txBody>
                  <a:tcPr/>
                </a:tc>
                <a:extLst>
                  <a:ext uri="{0D108BD9-81ED-4DB2-BD59-A6C34878D82A}">
                    <a16:rowId xmlns:a16="http://schemas.microsoft.com/office/drawing/2014/main" val="253000246"/>
                  </a:ext>
                </a:extLst>
              </a:tr>
              <a:tr h="370840">
                <a:tc>
                  <a:txBody>
                    <a:bodyPr/>
                    <a:lstStyle/>
                    <a:p>
                      <a:r>
                        <a:rPr lang="en-NL" sz="1600" b="1">
                          <a:solidFill>
                            <a:srgbClr val="441C49"/>
                          </a:solidFill>
                        </a:rPr>
                        <a:t>April</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p>
                      <a:pPr marL="171450" lvl="0" indent="-171450">
                        <a:buFont typeface="Arial"/>
                        <a:buChar char="•"/>
                      </a:pPr>
                      <a:r>
                        <a:rPr lang="en-GB" sz="1200" b="0" i="0" u="none" strike="noStrike" noProof="0" dirty="0">
                          <a:solidFill>
                            <a:srgbClr val="000000"/>
                          </a:solidFill>
                          <a:latin typeface="+mn-l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mn-lt"/>
                      </a:endParaRPr>
                    </a:p>
                  </a:txBody>
                  <a:tcPr/>
                </a:tc>
                <a:tc>
                  <a:txBody>
                    <a:bodyPr/>
                    <a:lstStyle/>
                    <a:p>
                      <a:r>
                        <a:rPr lang="en-NL" sz="1600" b="1">
                          <a:solidFill>
                            <a:srgbClr val="441C49"/>
                          </a:solidFill>
                        </a:rPr>
                        <a:t>October</a:t>
                      </a:r>
                    </a:p>
                  </a:txBody>
                  <a:tcPr/>
                </a:tc>
                <a:tc>
                  <a:txBody>
                    <a:bodyPr/>
                    <a:lstStyle/>
                    <a:p>
                      <a:pPr marL="171450" indent="-171450">
                        <a:buFont typeface="Arial"/>
                        <a:buChar char="•"/>
                      </a:pPr>
                      <a:r>
                        <a:rPr lang="en-GB" sz="1200" b="0" i="0" u="none" strike="noStrike" noProof="0" dirty="0">
                          <a:latin typeface="Assistant"/>
                        </a:rPr>
                        <a:t>Collaborative version control with git and GitHub</a:t>
                      </a:r>
                    </a:p>
                    <a:p>
                      <a:pPr marL="171450" lvl="0" indent="-171450">
                        <a:buFont typeface="Arial"/>
                        <a:buChar char="•"/>
                      </a:pPr>
                      <a:r>
                        <a:rPr lang="en-GB" sz="1200" b="0" i="0" u="none" strike="noStrike" noProof="0" dirty="0"/>
                        <a:t>Machine learning in python with scikit-learn</a:t>
                      </a:r>
                      <a:endParaRPr lang="en-GB" sz="1200" b="0" i="0" u="none" strike="noStrike" noProof="0" dirty="0">
                        <a:latin typeface="Assistant"/>
                      </a:endParaRPr>
                    </a:p>
                  </a:txBody>
                  <a:tcPr/>
                </a:tc>
                <a:extLst>
                  <a:ext uri="{0D108BD9-81ED-4DB2-BD59-A6C34878D82A}">
                    <a16:rowId xmlns:a16="http://schemas.microsoft.com/office/drawing/2014/main" val="166389647"/>
                  </a:ext>
                </a:extLst>
              </a:tr>
              <a:tr h="370840">
                <a:tc>
                  <a:txBody>
                    <a:bodyPr/>
                    <a:lstStyle/>
                    <a:p>
                      <a:r>
                        <a:rPr lang="en-NL" sz="1600" b="1">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p>
                    <a:p>
                      <a:pPr marL="171450" indent="-171450">
                        <a:buFont typeface="Arial"/>
                        <a:buChar char="•"/>
                      </a:pPr>
                      <a:r>
                        <a:rPr lang="en-GB" sz="1200" b="0" i="0" u="none" strike="noStrike" noProof="0" dirty="0">
                          <a:latin typeface="+mn-lt"/>
                        </a:rPr>
                        <a:t>Collaborative version control with git and GitHub</a:t>
                      </a:r>
                    </a:p>
                  </a:txBody>
                  <a:tcPr/>
                </a:tc>
                <a:tc>
                  <a:txBody>
                    <a:bodyPr/>
                    <a:lstStyle/>
                    <a:p>
                      <a:r>
                        <a:rPr lang="en-NL" sz="1600" b="1">
                          <a:solidFill>
                            <a:srgbClr val="441C49"/>
                          </a:solidFill>
                        </a:rPr>
                        <a:t>November</a:t>
                      </a:r>
                    </a:p>
                  </a:txBody>
                  <a:tcPr/>
                </a:tc>
                <a:tc>
                  <a:txBody>
                    <a:bodyPr/>
                    <a:lstStyle/>
                    <a:p>
                      <a:pPr marL="171450" lvl="0" indent="-171450">
                        <a:buFont typeface="Arial"/>
                        <a:buChar char="•"/>
                      </a:pPr>
                      <a:r>
                        <a:rPr lang="en-GB" sz="1200" b="0" i="0" u="none" strike="noStrike" noProof="0">
                          <a:solidFill>
                            <a:srgbClr val="000000"/>
                          </a:solidFill>
                        </a:rPr>
                        <a:t>Carpentries instructor training</a:t>
                      </a:r>
                      <a:endParaRPr lang="en-US"/>
                    </a:p>
                    <a:p>
                      <a:pPr marL="171450" lvl="0" indent="-171450">
                        <a:buFont typeface="Arial"/>
                        <a:buChar char="•"/>
                      </a:pPr>
                      <a:r>
                        <a:rPr lang="en-GB" sz="1200" b="0" i="0" u="none" strike="noStrike" noProof="0">
                          <a:latin typeface="Assistant"/>
                        </a:rPr>
                        <a:t>Reproducible research with R packages</a:t>
                      </a:r>
                      <a:r>
                        <a:rPr lang="en-GB" sz="1200" b="0"/>
                        <a:t> </a:t>
                      </a:r>
                    </a:p>
                  </a:txBody>
                  <a:tcPr/>
                </a:tc>
                <a:extLst>
                  <a:ext uri="{0D108BD9-81ED-4DB2-BD59-A6C34878D82A}">
                    <a16:rowId xmlns:a16="http://schemas.microsoft.com/office/drawing/2014/main" val="2740299584"/>
                  </a:ext>
                </a:extLst>
              </a:tr>
              <a:tr h="370840">
                <a:tc>
                  <a:txBody>
                    <a:bodyPr/>
                    <a:lstStyle/>
                    <a:p>
                      <a:r>
                        <a:rPr lang="en-NL" sz="1600" b="1">
                          <a:solidFill>
                            <a:srgbClr val="441C49"/>
                          </a:solidFill>
                        </a:rPr>
                        <a:t>June</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i="0" u="none" strike="noStrike" noProof="0">
                          <a:solidFill>
                            <a:srgbClr val="000000"/>
                          </a:solidFill>
                          <a:latin typeface="+mn-lt"/>
                        </a:rPr>
                        <a:t>GPU programming</a:t>
                      </a:r>
                      <a:endParaRPr lang="en-US" sz="1200" b="0"/>
                    </a:p>
                    <a:p>
                      <a:pPr marL="171450" indent="-171450">
                        <a:buFont typeface="Arial"/>
                        <a:buChar char="•"/>
                      </a:pPr>
                      <a:r>
                        <a:rPr lang="en-GB" sz="1200" b="0"/>
                        <a:t>Carpentries instructor training</a:t>
                      </a:r>
                    </a:p>
                  </a:txBody>
                  <a:tcPr/>
                </a:tc>
                <a:tc>
                  <a:txBody>
                    <a:bodyPr/>
                    <a:lstStyle/>
                    <a:p>
                      <a:r>
                        <a:rPr lang="nl-NL" sz="1600" b="1">
                          <a:solidFill>
                            <a:srgbClr val="441C49"/>
                          </a:solidFill>
                        </a:rPr>
                        <a:t>December</a:t>
                      </a:r>
                      <a:endParaRPr lang="en-NL" sz="1600" b="1">
                        <a:solidFill>
                          <a:srgbClr val="441C49"/>
                        </a:solidFill>
                      </a:endParaRP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a:t>
                      </a:r>
                      <a:endParaRPr lang="en-US" sz="1200" b="0" dirty="0"/>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777829"/>
            <a:ext cx="9376009" cy="360203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solidFill>
                  <a:srgbClr val="000000"/>
                </a:solidFill>
                <a:latin typeface="Assistant"/>
                <a:cs typeface="Assistant"/>
              </a:rPr>
              <a:t>For exact dates of upcoming workshops (3 months in advance): </a:t>
            </a:r>
            <a:br>
              <a:rPr lang="en-GB" sz="2000">
                <a:latin typeface="Assistant" pitchFamily="2" charset="-79"/>
                <a:cs typeface="Assistant" pitchFamily="2" charset="-79"/>
              </a:rPr>
            </a:br>
            <a:r>
              <a:rPr lang="en-GB" sz="200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a:solidFill>
                <a:schemeClr val="accent1"/>
              </a:solidFill>
              <a:latin typeface="Assistant"/>
              <a:cs typeface="Assistant"/>
              <a:hlinkClick r:id="rId4">
                <a:extLst>
                  <a:ext uri="{A12FA001-AC4F-418D-AE19-62706E023703}">
                    <ahyp:hlinkClr xmlns:ahyp="http://schemas.microsoft.com/office/drawing/2018/hyperlinkcolor" val="tx"/>
                  </a:ext>
                </a:extLst>
              </a:hlinkClick>
            </a:endParaRPr>
          </a:p>
          <a:p>
            <a:r>
              <a:rPr lang="en-GB" sz="2000">
                <a:latin typeface="Assistant" pitchFamily="2" charset="-79"/>
                <a:cs typeface="Assistant" pitchFamily="2" charset="-79"/>
              </a:rPr>
              <a:t>To be notified about coming up workshops, subscribe to the Newsletter: </a:t>
            </a:r>
            <a:r>
              <a:rPr lang="en-GB" sz="200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a:t>
            </a:r>
            <a:r>
              <a:rPr lang="en-GB" sz="2000" err="1">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dtjzwP</a:t>
            </a:r>
            <a:endParaRPr lang="en-NL" sz="2000"/>
          </a:p>
        </p:txBody>
      </p:sp>
    </p:spTree>
    <p:extLst>
      <p:ext uri="{BB962C8B-B14F-4D97-AF65-F5344CB8AC3E}">
        <p14:creationId xmlns:p14="http://schemas.microsoft.com/office/powerpoint/2010/main" val="2751906270"/>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0A4FD619-2FD5-458A-9F35-06A6D1545B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943d0-1737-420d-abae-750e225a1f6c"/>
    <ds:schemaRef ds:uri="dbccc4ca-e175-4642-95d3-c6632d06f7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FF6FBF-B4F4-49AD-A88B-091F94ABFAFA}">
  <ds:schemaRefs>
    <ds:schemaRef ds:uri="http://purl.org/dc/elements/1.1/"/>
    <ds:schemaRef ds:uri="http://purl.org/dc/dcmitype/"/>
    <ds:schemaRef ds:uri="http://www.w3.org/XML/1998/namespace"/>
    <ds:schemaRef ds:uri="http://schemas.microsoft.com/office/2006/documentManagement/types"/>
    <ds:schemaRef ds:uri="375943d0-1737-420d-abae-750e225a1f6c"/>
    <ds:schemaRef ds:uri="http://purl.org/dc/terms/"/>
    <ds:schemaRef ds:uri="http://schemas.microsoft.com/office/infopath/2007/PartnerControls"/>
    <ds:schemaRef ds:uri="http://schemas.openxmlformats.org/package/2006/metadata/core-properties"/>
    <ds:schemaRef ds:uri="dbccc4ca-e175-4642-95d3-c6632d06f78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776</Words>
  <Application>Microsoft Office PowerPoint</Application>
  <PresentationFormat>Widescreen</PresentationFormat>
  <Paragraphs>125</Paragraphs>
  <Slides>14</Slides>
  <Notes>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Times New Roman</vt:lpstr>
      <vt:lpstr>Nunito</vt:lpstr>
      <vt:lpstr>Calibri</vt:lpstr>
      <vt:lpstr>Assistant</vt:lpstr>
      <vt:lpstr>Office Theme</vt:lpstr>
      <vt:lpstr> Image processing w/ Python: Welcome   Candace Makeda Moore, Jaro Camphuijsen, Giulia Crocioni, Thijs Vroegh</vt:lpstr>
      <vt:lpstr> Image processing w/ Python: We will teach you some basic skills that will let you deal with images through code. This is only a start! I encourage you to apply what you learn to your own work, and learn as you encounter real-world problems. </vt:lpstr>
      <vt:lpstr>PowerPoint Presentation</vt:lpstr>
      <vt:lpstr>Set up check:</vt:lpstr>
      <vt:lpstr>Go to the  collaborative document please</vt:lpstr>
      <vt:lpstr>The Netherlands eScience Center</vt:lpstr>
      <vt:lpstr>Who are we?</vt:lpstr>
      <vt:lpstr>PowerPoint Presentation</vt:lpstr>
      <vt:lpstr>PowerPoint Presentation</vt:lpstr>
      <vt:lpstr>Our Digital Skills Workshops are  open to researchers in the Netherlands.  We also offer paid options of standard and custom workshops dedicated to your organisation. To learn more, contact:  training@esciencecenter.nl  </vt:lpstr>
      <vt:lpstr>Do you want to teach with our materials?</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Candace Moore</cp:lastModifiedBy>
  <cp:revision>44</cp:revision>
  <dcterms:created xsi:type="dcterms:W3CDTF">2021-07-14T12:30:17Z</dcterms:created>
  <dcterms:modified xsi:type="dcterms:W3CDTF">2024-03-08T12:24:38Z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